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10"/>
  </p:normalViewPr>
  <p:slideViewPr>
    <p:cSldViewPr snapToGrid="0" snapToObjects="1">
      <p:cViewPr varScale="1">
        <p:scale>
          <a:sx n="101" d="100"/>
          <a:sy n="101" d="100"/>
        </p:scale>
        <p:origin x="232"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255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png"/><Relationship Id="rId7" Type="http://schemas.openxmlformats.org/officeDocument/2006/relationships/hyperlink" Target="https://gamma.app"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530067" y="0"/>
            <a:ext cx="14630400" cy="8229600"/>
          </a:xfrm>
          <a:prstGeom prst="rect">
            <a:avLst/>
          </a:prstGeom>
          <a:solidFill>
            <a:srgbClr val="0F0F10"/>
          </a:solidFill>
          <a:ln/>
        </p:spPr>
        <p:txBody>
          <a:bodyPr/>
          <a:lstStyle/>
          <a:p>
            <a:endParaRPr lang="en-US" dirty="0"/>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66009" y="1425773"/>
            <a:ext cx="7784783" cy="3126581"/>
          </a:xfrm>
          <a:prstGeom prst="rect">
            <a:avLst/>
          </a:prstGeom>
          <a:noFill/>
          <a:ln/>
        </p:spPr>
        <p:txBody>
          <a:bodyPr wrap="square" rtlCol="0" anchor="t"/>
          <a:lstStyle/>
          <a:p>
            <a:pPr marL="0" indent="0">
              <a:lnSpc>
                <a:spcPts val="6155"/>
              </a:lnSpc>
              <a:buNone/>
            </a:pPr>
            <a:r>
              <a:rPr lang="en-US" sz="4924" kern="0" spc="-148" dirty="0">
                <a:solidFill>
                  <a:srgbClr val="FBF3FA"/>
                </a:solidFill>
                <a:latin typeface="Fira Mono" pitchFamily="34" charset="0"/>
                <a:ea typeface="Fira Mono" pitchFamily="34" charset="-122"/>
                <a:cs typeface="Fira Mono" pitchFamily="34" charset="-120"/>
              </a:rPr>
              <a:t>Predicting Protein-Protein Interactions: A Novel Computational Approach</a:t>
            </a:r>
            <a:endParaRPr lang="en-US" sz="4924" dirty="0"/>
          </a:p>
        </p:txBody>
      </p:sp>
      <p:sp>
        <p:nvSpPr>
          <p:cNvPr id="6" name="Text 3"/>
          <p:cNvSpPr/>
          <p:nvPr/>
        </p:nvSpPr>
        <p:spPr>
          <a:xfrm>
            <a:off x="6166009" y="4824174"/>
            <a:ext cx="7784783" cy="1449586"/>
          </a:xfrm>
          <a:prstGeom prst="rect">
            <a:avLst/>
          </a:prstGeom>
          <a:noFill/>
          <a:ln/>
        </p:spPr>
        <p:txBody>
          <a:bodyPr wrap="square" rtlCol="0" anchor="t"/>
          <a:lstStyle/>
          <a:p>
            <a:pPr marL="0" indent="0">
              <a:lnSpc>
                <a:spcPts val="2283"/>
              </a:lnSpc>
              <a:buNone/>
            </a:pPr>
            <a:r>
              <a:rPr lang="en-US" sz="1427" kern="0" spc="-29" dirty="0">
                <a:solidFill>
                  <a:srgbClr val="E0D6DE"/>
                </a:solidFill>
                <a:latin typeface="Fira Sans" pitchFamily="34" charset="0"/>
                <a:ea typeface="Fira Sans" pitchFamily="34" charset="-122"/>
                <a:cs typeface="Fira Sans" pitchFamily="34" charset="-120"/>
              </a:rPr>
              <a:t>Protein-protein interactions (PPIs) play a crucial role in various biological processes, and their accurate identification is essential for understanding cellular mechanisms. However, experimental methods for detecting PPIs can be time-consuming and costly. To address this challenge, researchers have developed computational approaches that leverage the wealth of available protein sequence data to predict PPIs efficiently.</a:t>
            </a:r>
            <a:endParaRPr lang="en-US" sz="1427" dirty="0"/>
          </a:p>
        </p:txBody>
      </p:sp>
      <p:sp>
        <p:nvSpPr>
          <p:cNvPr id="7" name="Shape 4"/>
          <p:cNvSpPr/>
          <p:nvPr/>
        </p:nvSpPr>
        <p:spPr>
          <a:xfrm>
            <a:off x="6166009" y="6477595"/>
            <a:ext cx="289917" cy="289917"/>
          </a:xfrm>
          <a:prstGeom prst="roundRect">
            <a:avLst>
              <a:gd name="adj" fmla="val 31536907"/>
            </a:avLst>
          </a:prstGeom>
          <a:solidFill>
            <a:srgbClr val="087FE0"/>
          </a:solidFill>
          <a:ln w="7620">
            <a:solidFill>
              <a:srgbClr val="FFFFFF"/>
            </a:solidFill>
            <a:prstDash val="solid"/>
          </a:ln>
        </p:spPr>
      </p:sp>
      <p:sp>
        <p:nvSpPr>
          <p:cNvPr id="8" name="Text 5"/>
          <p:cNvSpPr/>
          <p:nvPr/>
        </p:nvSpPr>
        <p:spPr>
          <a:xfrm>
            <a:off x="6231850" y="6549390"/>
            <a:ext cx="158115" cy="146328"/>
          </a:xfrm>
          <a:prstGeom prst="rect">
            <a:avLst/>
          </a:prstGeom>
          <a:noFill/>
          <a:ln/>
        </p:spPr>
        <p:txBody>
          <a:bodyPr wrap="none" rtlCol="0" anchor="t"/>
          <a:lstStyle/>
          <a:p>
            <a:pPr marL="0" indent="0" algn="ctr">
              <a:lnSpc>
                <a:spcPts val="1152"/>
              </a:lnSpc>
              <a:buNone/>
            </a:pPr>
            <a:r>
              <a:rPr lang="en-US" sz="1152" kern="0" spc="-29" dirty="0">
                <a:solidFill>
                  <a:srgbClr val="FFFFFF"/>
                </a:solidFill>
                <a:latin typeface="Fira Sans" pitchFamily="34" charset="0"/>
                <a:ea typeface="Fira Sans" pitchFamily="34" charset="-122"/>
                <a:cs typeface="Fira Sans" pitchFamily="34" charset="-120"/>
              </a:rPr>
              <a:t>V</a:t>
            </a:r>
            <a:endParaRPr lang="en-US" sz="1152" dirty="0"/>
          </a:p>
        </p:txBody>
      </p:sp>
      <p:sp>
        <p:nvSpPr>
          <p:cNvPr id="9" name="Text 6"/>
          <p:cNvSpPr/>
          <p:nvPr/>
        </p:nvSpPr>
        <p:spPr>
          <a:xfrm>
            <a:off x="6546533" y="6482001"/>
            <a:ext cx="2043827" cy="317183"/>
          </a:xfrm>
          <a:prstGeom prst="rect">
            <a:avLst/>
          </a:prstGeom>
          <a:noFill/>
          <a:ln/>
        </p:spPr>
        <p:txBody>
          <a:bodyPr wrap="none" rtlCol="0" anchor="t"/>
          <a:lstStyle/>
          <a:p>
            <a:pPr marL="0" indent="0" algn="l">
              <a:lnSpc>
                <a:spcPts val="2498"/>
              </a:lnSpc>
              <a:buNone/>
            </a:pPr>
            <a:r>
              <a:rPr lang="en-US" sz="1784" b="1" kern="0" spc="-29" dirty="0">
                <a:solidFill>
                  <a:srgbClr val="E0D6DE"/>
                </a:solidFill>
                <a:latin typeface="Fira Sans" pitchFamily="34" charset="0"/>
                <a:ea typeface="Fira Sans" pitchFamily="34" charset="-122"/>
                <a:cs typeface="Fira Sans" pitchFamily="34" charset="-120"/>
              </a:rPr>
              <a:t>by </a:t>
            </a:r>
            <a:r>
              <a:rPr lang="en-US" sz="1784" b="1" kern="0" spc="-29" dirty="0" err="1">
                <a:solidFill>
                  <a:srgbClr val="E0D6DE"/>
                </a:solidFill>
                <a:latin typeface="Fira Sans" pitchFamily="34" charset="0"/>
                <a:ea typeface="Fira Sans" pitchFamily="34" charset="-122"/>
                <a:cs typeface="Fira Sans" pitchFamily="34" charset="-120"/>
              </a:rPr>
              <a:t>Vishv</a:t>
            </a:r>
            <a:r>
              <a:rPr lang="en-US" sz="1784" b="1" kern="0" spc="-29" dirty="0">
                <a:solidFill>
                  <a:srgbClr val="E0D6DE"/>
                </a:solidFill>
                <a:latin typeface="Fira Sans" pitchFamily="34" charset="0"/>
                <a:ea typeface="Fira Sans" pitchFamily="34" charset="-122"/>
                <a:cs typeface="Fira Sans" pitchFamily="34" charset="-120"/>
              </a:rPr>
              <a:t> </a:t>
            </a:r>
            <a:r>
              <a:rPr lang="en-US" sz="1784" b="1" kern="0" spc="-29" dirty="0" err="1">
                <a:solidFill>
                  <a:srgbClr val="E0D6DE"/>
                </a:solidFill>
                <a:latin typeface="Fira Sans" pitchFamily="34" charset="0"/>
                <a:ea typeface="Fira Sans" pitchFamily="34" charset="-122"/>
                <a:cs typeface="Fira Sans" pitchFamily="34" charset="-120"/>
              </a:rPr>
              <a:t>Maharvadia</a:t>
            </a:r>
            <a:r>
              <a:rPr lang="en-US" sz="1784" b="1" kern="0" spc="-29" dirty="0">
                <a:solidFill>
                  <a:srgbClr val="E0D6DE"/>
                </a:solidFill>
                <a:latin typeface="Fira Sans" pitchFamily="34" charset="0"/>
                <a:ea typeface="Fira Sans" pitchFamily="34" charset="-122"/>
                <a:cs typeface="Fira Sans" pitchFamily="34" charset="-120"/>
              </a:rPr>
              <a:t> (21CS10078)</a:t>
            </a:r>
          </a:p>
          <a:p>
            <a:pPr marL="0" indent="0" algn="l">
              <a:lnSpc>
                <a:spcPts val="2498"/>
              </a:lnSpc>
              <a:buNone/>
            </a:pPr>
            <a:r>
              <a:rPr lang="en-US" sz="1784" b="1" kern="0" spc="-29" dirty="0">
                <a:solidFill>
                  <a:srgbClr val="E0D6DE"/>
                </a:solidFill>
                <a:latin typeface="Fira Sans" pitchFamily="34" charset="0"/>
              </a:rPr>
              <a:t>Ketan  Gupta (20CS30026)</a:t>
            </a:r>
          </a:p>
          <a:p>
            <a:pPr marL="0" indent="0" algn="l">
              <a:lnSpc>
                <a:spcPts val="2498"/>
              </a:lnSpc>
              <a:buNone/>
            </a:pPr>
            <a:r>
              <a:rPr lang="en-US" sz="1784" b="1" kern="0" spc="-29" dirty="0" err="1">
                <a:solidFill>
                  <a:srgbClr val="E0D6DE"/>
                </a:solidFill>
                <a:latin typeface="Fira Sans" pitchFamily="34" charset="0"/>
              </a:rPr>
              <a:t>Archit</a:t>
            </a:r>
            <a:r>
              <a:rPr lang="en-US" sz="1784" b="1" kern="0" spc="-29" dirty="0">
                <a:solidFill>
                  <a:srgbClr val="E0D6DE"/>
                </a:solidFill>
                <a:latin typeface="Fira Sans" pitchFamily="34" charset="0"/>
              </a:rPr>
              <a:t> </a:t>
            </a:r>
            <a:r>
              <a:rPr lang="en-US" sz="1784" b="1" kern="0" spc="-29" dirty="0" err="1">
                <a:solidFill>
                  <a:srgbClr val="E0D6DE"/>
                </a:solidFill>
                <a:latin typeface="Fira Sans" pitchFamily="34" charset="0"/>
              </a:rPr>
              <a:t>Manglukar</a:t>
            </a:r>
            <a:r>
              <a:rPr lang="en-US" sz="1784" b="1" kern="0" spc="-29" dirty="0">
                <a:solidFill>
                  <a:srgbClr val="E0D6DE"/>
                </a:solidFill>
                <a:latin typeface="Fira Sans" pitchFamily="34" charset="0"/>
              </a:rPr>
              <a:t> (20CS10086)</a:t>
            </a:r>
            <a:endParaRPr lang="en-US" sz="1784"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sp>
        <p:nvSpPr>
          <p:cNvPr id="4" name="Text 2"/>
          <p:cNvSpPr/>
          <p:nvPr/>
        </p:nvSpPr>
        <p:spPr>
          <a:xfrm>
            <a:off x="2037993" y="1336477"/>
            <a:ext cx="10554414" cy="1388745"/>
          </a:xfrm>
          <a:prstGeom prst="rect">
            <a:avLst/>
          </a:prstGeom>
          <a:noFill/>
          <a:ln/>
        </p:spPr>
        <p:txBody>
          <a:bodyPr wrap="square" rtlCol="0" anchor="t"/>
          <a:lstStyle/>
          <a:p>
            <a:pPr marL="0" indent="0">
              <a:lnSpc>
                <a:spcPts val="5468"/>
              </a:lnSpc>
              <a:buNone/>
            </a:pPr>
            <a:r>
              <a:rPr lang="en-US" sz="4374" kern="0" spc="-131" dirty="0">
                <a:solidFill>
                  <a:srgbClr val="FBF3FA"/>
                </a:solidFill>
                <a:latin typeface="Fira Mono" pitchFamily="34" charset="0"/>
                <a:ea typeface="Fira Mono" pitchFamily="34" charset="-122"/>
                <a:cs typeface="Fira Mono" pitchFamily="34" charset="-120"/>
              </a:rPr>
              <a:t>Amino Acid Clustering and Local Descriptors</a:t>
            </a:r>
            <a:endParaRPr lang="en-US" sz="4374" dirty="0"/>
          </a:p>
        </p:txBody>
      </p:sp>
      <p:sp>
        <p:nvSpPr>
          <p:cNvPr id="5" name="Text 3"/>
          <p:cNvSpPr/>
          <p:nvPr/>
        </p:nvSpPr>
        <p:spPr>
          <a:xfrm>
            <a:off x="2037993" y="3280648"/>
            <a:ext cx="3007043" cy="347186"/>
          </a:xfrm>
          <a:prstGeom prst="rect">
            <a:avLst/>
          </a:prstGeom>
          <a:noFill/>
          <a:ln/>
        </p:spPr>
        <p:txBody>
          <a:bodyPr wrap="none" rtlCol="0" anchor="t"/>
          <a:lstStyle/>
          <a:p>
            <a:pPr marL="0" indent="0">
              <a:lnSpc>
                <a:spcPts val="2734"/>
              </a:lnSpc>
              <a:buNone/>
            </a:pPr>
            <a:r>
              <a:rPr lang="en-US" sz="2187" kern="0" spc="-66" dirty="0">
                <a:solidFill>
                  <a:srgbClr val="FBF3FA"/>
                </a:solidFill>
                <a:latin typeface="Fira Mono" pitchFamily="34" charset="0"/>
                <a:ea typeface="Fira Mono" pitchFamily="34" charset="-122"/>
                <a:cs typeface="Fira Mono" pitchFamily="34" charset="-120"/>
              </a:rPr>
              <a:t>Amino Acid Grouping</a:t>
            </a:r>
            <a:endParaRPr lang="en-US" sz="2187" dirty="0"/>
          </a:p>
        </p:txBody>
      </p:sp>
      <p:sp>
        <p:nvSpPr>
          <p:cNvPr id="6" name="Text 4"/>
          <p:cNvSpPr/>
          <p:nvPr/>
        </p:nvSpPr>
        <p:spPr>
          <a:xfrm>
            <a:off x="2037993" y="3850005"/>
            <a:ext cx="5006221" cy="2132409"/>
          </a:xfrm>
          <a:prstGeom prst="rect">
            <a:avLst/>
          </a:prstGeom>
          <a:noFill/>
          <a:ln/>
        </p:spPr>
        <p:txBody>
          <a:bodyPr wrap="square" rtlCol="0" anchor="t"/>
          <a:lstStyle/>
          <a:p>
            <a:pPr marL="0" indent="0">
              <a:lnSpc>
                <a:spcPts val="2799"/>
              </a:lnSpc>
              <a:buNone/>
            </a:pPr>
            <a:r>
              <a:rPr lang="en-US" sz="1750" kern="0" spc="-35" dirty="0">
                <a:solidFill>
                  <a:srgbClr val="E0D6DE"/>
                </a:solidFill>
                <a:latin typeface="Fira Sans" pitchFamily="34" charset="0"/>
                <a:ea typeface="Fira Sans" pitchFamily="34" charset="-122"/>
                <a:cs typeface="Fira Sans" pitchFamily="34" charset="-120"/>
              </a:rPr>
              <a:t>The proposed method begins by clustering amino acids into seven functional groups based on the dipoles and volumes of their side chains. This grouping allows for a more generalized representation of the protein sequence, capturing the essential characteristics of the amino acids.</a:t>
            </a:r>
            <a:endParaRPr lang="en-US" sz="1750" dirty="0"/>
          </a:p>
        </p:txBody>
      </p:sp>
      <p:sp>
        <p:nvSpPr>
          <p:cNvPr id="7" name="Text 5"/>
          <p:cNvSpPr/>
          <p:nvPr/>
        </p:nvSpPr>
        <p:spPr>
          <a:xfrm>
            <a:off x="7593806" y="3280648"/>
            <a:ext cx="4114800" cy="347186"/>
          </a:xfrm>
          <a:prstGeom prst="rect">
            <a:avLst/>
          </a:prstGeom>
          <a:noFill/>
          <a:ln/>
        </p:spPr>
        <p:txBody>
          <a:bodyPr wrap="none" rtlCol="0" anchor="t"/>
          <a:lstStyle/>
          <a:p>
            <a:pPr marL="0" indent="0">
              <a:lnSpc>
                <a:spcPts val="2734"/>
              </a:lnSpc>
              <a:buNone/>
            </a:pPr>
            <a:r>
              <a:rPr lang="en-US" sz="2187" kern="0" spc="-66" dirty="0">
                <a:solidFill>
                  <a:srgbClr val="FBF3FA"/>
                </a:solidFill>
                <a:latin typeface="Fira Mono" pitchFamily="34" charset="0"/>
                <a:ea typeface="Fira Mono" pitchFamily="34" charset="-122"/>
                <a:cs typeface="Fira Mono" pitchFamily="34" charset="-120"/>
              </a:rPr>
              <a:t>Local Sequence Descriptors</a:t>
            </a:r>
            <a:endParaRPr lang="en-US" sz="2187" dirty="0"/>
          </a:p>
        </p:txBody>
      </p:sp>
      <p:sp>
        <p:nvSpPr>
          <p:cNvPr id="8" name="Text 6"/>
          <p:cNvSpPr/>
          <p:nvPr/>
        </p:nvSpPr>
        <p:spPr>
          <a:xfrm>
            <a:off x="7593806" y="3850005"/>
            <a:ext cx="5006221" cy="2843213"/>
          </a:xfrm>
          <a:prstGeom prst="rect">
            <a:avLst/>
          </a:prstGeom>
          <a:noFill/>
          <a:ln/>
        </p:spPr>
        <p:txBody>
          <a:bodyPr wrap="square" rtlCol="0" anchor="t"/>
          <a:lstStyle/>
          <a:p>
            <a:pPr marL="0" indent="0">
              <a:lnSpc>
                <a:spcPts val="2799"/>
              </a:lnSpc>
              <a:buNone/>
            </a:pPr>
            <a:r>
              <a:rPr lang="en-US" sz="1750" kern="0" spc="-35" dirty="0">
                <a:solidFill>
                  <a:srgbClr val="E0D6DE"/>
                </a:solidFill>
                <a:latin typeface="Fira Sans" pitchFamily="34" charset="0"/>
                <a:ea typeface="Fira Sans" pitchFamily="34" charset="-122"/>
                <a:cs typeface="Fira Sans" pitchFamily="34" charset="-120"/>
              </a:rPr>
              <a:t>The protein sequences are then divided into ten local regions of varying length and composition. For each region, three local descriptors are calculated: composition, transition, and distribution. These descriptors capture the features of the protein pair based on the amino acid classification, resulting in a 630-dimensional vector representing the general characteristics of the sequence.</a:t>
            </a:r>
            <a:endParaRPr lang="en-US" sz="1750" dirty="0"/>
          </a:p>
        </p:txBody>
      </p:sp>
      <p:pic>
        <p:nvPicPr>
          <p:cNvPr id="9"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1175147" y="644366"/>
            <a:ext cx="8622387" cy="1134666"/>
          </a:xfrm>
          <a:prstGeom prst="rect">
            <a:avLst/>
          </a:prstGeom>
          <a:noFill/>
          <a:ln/>
        </p:spPr>
        <p:txBody>
          <a:bodyPr wrap="square" rtlCol="0" anchor="t"/>
          <a:lstStyle/>
          <a:p>
            <a:pPr marL="0" indent="0">
              <a:lnSpc>
                <a:spcPts val="4467"/>
              </a:lnSpc>
              <a:buNone/>
            </a:pPr>
            <a:r>
              <a:rPr lang="en-US" sz="3573" kern="0" spc="-107" dirty="0">
                <a:solidFill>
                  <a:srgbClr val="FBF3FA"/>
                </a:solidFill>
                <a:latin typeface="Fira Mono" pitchFamily="34" charset="0"/>
                <a:ea typeface="Fira Mono" pitchFamily="34" charset="-122"/>
                <a:cs typeface="Fira Mono" pitchFamily="34" charset="-120"/>
              </a:rPr>
              <a:t>Support Vector Machine for Classification</a:t>
            </a:r>
            <a:endParaRPr lang="en-US" sz="3573" dirty="0"/>
          </a:p>
        </p:txBody>
      </p:sp>
      <p:sp>
        <p:nvSpPr>
          <p:cNvPr id="6" name="Shape 3"/>
          <p:cNvSpPr/>
          <p:nvPr/>
        </p:nvSpPr>
        <p:spPr>
          <a:xfrm>
            <a:off x="1436013" y="2051209"/>
            <a:ext cx="22622" cy="5534025"/>
          </a:xfrm>
          <a:prstGeom prst="rect">
            <a:avLst/>
          </a:prstGeom>
          <a:solidFill>
            <a:srgbClr val="FF6BD8"/>
          </a:solidFill>
          <a:ln/>
        </p:spPr>
      </p:sp>
      <p:sp>
        <p:nvSpPr>
          <p:cNvPr id="7" name="Shape 4"/>
          <p:cNvSpPr/>
          <p:nvPr/>
        </p:nvSpPr>
        <p:spPr>
          <a:xfrm>
            <a:off x="1651516" y="2385893"/>
            <a:ext cx="635318" cy="22622"/>
          </a:xfrm>
          <a:prstGeom prst="rect">
            <a:avLst/>
          </a:prstGeom>
          <a:solidFill>
            <a:srgbClr val="FF6BD8"/>
          </a:solidFill>
          <a:ln/>
        </p:spPr>
      </p:sp>
      <p:sp>
        <p:nvSpPr>
          <p:cNvPr id="8" name="Shape 5"/>
          <p:cNvSpPr/>
          <p:nvPr/>
        </p:nvSpPr>
        <p:spPr>
          <a:xfrm>
            <a:off x="1243132" y="2193012"/>
            <a:ext cx="408384" cy="408384"/>
          </a:xfrm>
          <a:prstGeom prst="roundRect">
            <a:avLst>
              <a:gd name="adj" fmla="val 13335"/>
            </a:avLst>
          </a:prstGeom>
          <a:solidFill>
            <a:srgbClr val="212126"/>
          </a:solidFill>
          <a:ln/>
        </p:spPr>
      </p:sp>
      <p:sp>
        <p:nvSpPr>
          <p:cNvPr id="9" name="Text 6"/>
          <p:cNvSpPr/>
          <p:nvPr/>
        </p:nvSpPr>
        <p:spPr>
          <a:xfrm>
            <a:off x="1369695" y="2227064"/>
            <a:ext cx="155138" cy="340281"/>
          </a:xfrm>
          <a:prstGeom prst="rect">
            <a:avLst/>
          </a:prstGeom>
          <a:noFill/>
          <a:ln/>
        </p:spPr>
        <p:txBody>
          <a:bodyPr wrap="none" rtlCol="0" anchor="t"/>
          <a:lstStyle/>
          <a:p>
            <a:pPr marL="0" indent="0" algn="ctr">
              <a:lnSpc>
                <a:spcPts val="2680"/>
              </a:lnSpc>
              <a:buNone/>
            </a:pPr>
            <a:r>
              <a:rPr lang="en-US" sz="2144" kern="0" spc="-64" dirty="0">
                <a:solidFill>
                  <a:srgbClr val="FBF3FA"/>
                </a:solidFill>
                <a:latin typeface="Fira Mono" pitchFamily="34" charset="0"/>
                <a:ea typeface="Fira Mono" pitchFamily="34" charset="-122"/>
                <a:cs typeface="Fira Mono" pitchFamily="34" charset="-120"/>
              </a:rPr>
              <a:t>1</a:t>
            </a:r>
            <a:endParaRPr lang="en-US" sz="2144" dirty="0"/>
          </a:p>
        </p:txBody>
      </p:sp>
      <p:sp>
        <p:nvSpPr>
          <p:cNvPr id="10" name="Text 7"/>
          <p:cNvSpPr/>
          <p:nvPr/>
        </p:nvSpPr>
        <p:spPr>
          <a:xfrm>
            <a:off x="2445663" y="2232660"/>
            <a:ext cx="3232071" cy="283607"/>
          </a:xfrm>
          <a:prstGeom prst="rect">
            <a:avLst/>
          </a:prstGeom>
          <a:noFill/>
          <a:ln/>
        </p:spPr>
        <p:txBody>
          <a:bodyPr wrap="none" rtlCol="0" anchor="t"/>
          <a:lstStyle/>
          <a:p>
            <a:pPr marL="0" indent="0" algn="l">
              <a:lnSpc>
                <a:spcPts val="2233"/>
              </a:lnSpc>
              <a:buNone/>
            </a:pPr>
            <a:r>
              <a:rPr lang="en-US" sz="1787" kern="0" spc="-54" dirty="0">
                <a:solidFill>
                  <a:srgbClr val="FBF3FA"/>
                </a:solidFill>
                <a:latin typeface="Fira Mono" pitchFamily="34" charset="0"/>
                <a:ea typeface="Fira Mono" pitchFamily="34" charset="-122"/>
                <a:cs typeface="Fira Mono" pitchFamily="34" charset="-120"/>
              </a:rPr>
              <a:t>Feature Vector Generation</a:t>
            </a:r>
            <a:endParaRPr lang="en-US" sz="1787" dirty="0"/>
          </a:p>
        </p:txBody>
      </p:sp>
      <p:sp>
        <p:nvSpPr>
          <p:cNvPr id="11" name="Text 8"/>
          <p:cNvSpPr/>
          <p:nvPr/>
        </p:nvSpPr>
        <p:spPr>
          <a:xfrm>
            <a:off x="2445663" y="2625090"/>
            <a:ext cx="7351871" cy="871538"/>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630-dimensional vector generated from the local descriptors is used as a feature vector for each protein pair. This feature vector encodes the continuous and discontinuous patterns within the protein sequences, providing valuable information for predicting PPIs.</a:t>
            </a:r>
            <a:endParaRPr lang="en-US" sz="1429" dirty="0"/>
          </a:p>
        </p:txBody>
      </p:sp>
      <p:sp>
        <p:nvSpPr>
          <p:cNvPr id="12" name="Shape 9"/>
          <p:cNvSpPr/>
          <p:nvPr/>
        </p:nvSpPr>
        <p:spPr>
          <a:xfrm>
            <a:off x="1651516" y="4194215"/>
            <a:ext cx="635318" cy="22622"/>
          </a:xfrm>
          <a:prstGeom prst="rect">
            <a:avLst/>
          </a:prstGeom>
          <a:solidFill>
            <a:srgbClr val="FF6BD8"/>
          </a:solidFill>
          <a:ln/>
        </p:spPr>
      </p:sp>
      <p:sp>
        <p:nvSpPr>
          <p:cNvPr id="13" name="Shape 10"/>
          <p:cNvSpPr/>
          <p:nvPr/>
        </p:nvSpPr>
        <p:spPr>
          <a:xfrm>
            <a:off x="1243132" y="4001333"/>
            <a:ext cx="408384" cy="408384"/>
          </a:xfrm>
          <a:prstGeom prst="roundRect">
            <a:avLst>
              <a:gd name="adj" fmla="val 13335"/>
            </a:avLst>
          </a:prstGeom>
          <a:solidFill>
            <a:srgbClr val="212126"/>
          </a:solidFill>
          <a:ln/>
        </p:spPr>
      </p:sp>
      <p:sp>
        <p:nvSpPr>
          <p:cNvPr id="14" name="Text 11"/>
          <p:cNvSpPr/>
          <p:nvPr/>
        </p:nvSpPr>
        <p:spPr>
          <a:xfrm>
            <a:off x="1369695" y="4035385"/>
            <a:ext cx="155138" cy="340281"/>
          </a:xfrm>
          <a:prstGeom prst="rect">
            <a:avLst/>
          </a:prstGeom>
          <a:noFill/>
          <a:ln/>
        </p:spPr>
        <p:txBody>
          <a:bodyPr wrap="none" rtlCol="0" anchor="t"/>
          <a:lstStyle/>
          <a:p>
            <a:pPr marL="0" indent="0" algn="ctr">
              <a:lnSpc>
                <a:spcPts val="2680"/>
              </a:lnSpc>
              <a:buNone/>
            </a:pPr>
            <a:r>
              <a:rPr lang="en-US" sz="2144" kern="0" spc="-64" dirty="0">
                <a:solidFill>
                  <a:srgbClr val="FBF3FA"/>
                </a:solidFill>
                <a:latin typeface="Fira Mono" pitchFamily="34" charset="0"/>
                <a:ea typeface="Fira Mono" pitchFamily="34" charset="-122"/>
                <a:cs typeface="Fira Mono" pitchFamily="34" charset="-120"/>
              </a:rPr>
              <a:t>2</a:t>
            </a:r>
            <a:endParaRPr lang="en-US" sz="2144" dirty="0"/>
          </a:p>
        </p:txBody>
      </p:sp>
      <p:sp>
        <p:nvSpPr>
          <p:cNvPr id="15" name="Text 12"/>
          <p:cNvSpPr/>
          <p:nvPr/>
        </p:nvSpPr>
        <p:spPr>
          <a:xfrm>
            <a:off x="2445663" y="4040981"/>
            <a:ext cx="3619976" cy="283607"/>
          </a:xfrm>
          <a:prstGeom prst="rect">
            <a:avLst/>
          </a:prstGeom>
          <a:noFill/>
          <a:ln/>
        </p:spPr>
        <p:txBody>
          <a:bodyPr wrap="none" rtlCol="0" anchor="t"/>
          <a:lstStyle/>
          <a:p>
            <a:pPr marL="0" indent="0" algn="l">
              <a:lnSpc>
                <a:spcPts val="2233"/>
              </a:lnSpc>
              <a:buNone/>
            </a:pPr>
            <a:r>
              <a:rPr lang="en-US" sz="1787" kern="0" spc="-54" dirty="0">
                <a:solidFill>
                  <a:srgbClr val="FBF3FA"/>
                </a:solidFill>
                <a:latin typeface="Fira Mono" pitchFamily="34" charset="0"/>
                <a:ea typeface="Fira Mono" pitchFamily="34" charset="-122"/>
                <a:cs typeface="Fira Mono" pitchFamily="34" charset="-120"/>
              </a:rPr>
              <a:t>Support Vector Machine (SVM)</a:t>
            </a:r>
            <a:endParaRPr lang="en-US" sz="1787" dirty="0"/>
          </a:p>
        </p:txBody>
      </p:sp>
      <p:sp>
        <p:nvSpPr>
          <p:cNvPr id="16" name="Text 13"/>
          <p:cNvSpPr/>
          <p:nvPr/>
        </p:nvSpPr>
        <p:spPr>
          <a:xfrm>
            <a:off x="2445663" y="4433411"/>
            <a:ext cx="7351871" cy="1162050"/>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Support Vector Machine (SVM) algorithm is employed as a binary classifier to separate the feature vectors into interacting and non-interacting protein pairs. SVM finds the optimal hyperplane that maximizes the margin between the two classes, ensuring robust classification.</a:t>
            </a:r>
            <a:endParaRPr lang="en-US" sz="1429" dirty="0"/>
          </a:p>
        </p:txBody>
      </p:sp>
      <p:sp>
        <p:nvSpPr>
          <p:cNvPr id="17" name="Shape 14"/>
          <p:cNvSpPr/>
          <p:nvPr/>
        </p:nvSpPr>
        <p:spPr>
          <a:xfrm>
            <a:off x="1651516" y="6293048"/>
            <a:ext cx="635318" cy="22622"/>
          </a:xfrm>
          <a:prstGeom prst="rect">
            <a:avLst/>
          </a:prstGeom>
          <a:solidFill>
            <a:srgbClr val="FF6BD8"/>
          </a:solidFill>
          <a:ln/>
        </p:spPr>
      </p:sp>
      <p:sp>
        <p:nvSpPr>
          <p:cNvPr id="18" name="Shape 15"/>
          <p:cNvSpPr/>
          <p:nvPr/>
        </p:nvSpPr>
        <p:spPr>
          <a:xfrm>
            <a:off x="1243132" y="6100167"/>
            <a:ext cx="408384" cy="408384"/>
          </a:xfrm>
          <a:prstGeom prst="roundRect">
            <a:avLst>
              <a:gd name="adj" fmla="val 13335"/>
            </a:avLst>
          </a:prstGeom>
          <a:solidFill>
            <a:srgbClr val="212126"/>
          </a:solidFill>
          <a:ln/>
        </p:spPr>
      </p:sp>
      <p:sp>
        <p:nvSpPr>
          <p:cNvPr id="19" name="Text 16"/>
          <p:cNvSpPr/>
          <p:nvPr/>
        </p:nvSpPr>
        <p:spPr>
          <a:xfrm>
            <a:off x="1369695" y="6134219"/>
            <a:ext cx="155138" cy="340281"/>
          </a:xfrm>
          <a:prstGeom prst="rect">
            <a:avLst/>
          </a:prstGeom>
          <a:noFill/>
          <a:ln/>
        </p:spPr>
        <p:txBody>
          <a:bodyPr wrap="none" rtlCol="0" anchor="t"/>
          <a:lstStyle/>
          <a:p>
            <a:pPr marL="0" indent="0" algn="ctr">
              <a:lnSpc>
                <a:spcPts val="2680"/>
              </a:lnSpc>
              <a:buNone/>
            </a:pPr>
            <a:r>
              <a:rPr lang="en-US" sz="2144" kern="0" spc="-64" dirty="0">
                <a:solidFill>
                  <a:srgbClr val="FBF3FA"/>
                </a:solidFill>
                <a:latin typeface="Fira Mono" pitchFamily="34" charset="0"/>
                <a:ea typeface="Fira Mono" pitchFamily="34" charset="-122"/>
                <a:cs typeface="Fira Mono" pitchFamily="34" charset="-120"/>
              </a:rPr>
              <a:t>3</a:t>
            </a:r>
            <a:endParaRPr lang="en-US" sz="2144" dirty="0"/>
          </a:p>
        </p:txBody>
      </p:sp>
      <p:sp>
        <p:nvSpPr>
          <p:cNvPr id="20" name="Text 17"/>
          <p:cNvSpPr/>
          <p:nvPr/>
        </p:nvSpPr>
        <p:spPr>
          <a:xfrm>
            <a:off x="2445663" y="6139815"/>
            <a:ext cx="4266367" cy="283607"/>
          </a:xfrm>
          <a:prstGeom prst="rect">
            <a:avLst/>
          </a:prstGeom>
          <a:noFill/>
          <a:ln/>
        </p:spPr>
        <p:txBody>
          <a:bodyPr wrap="none" rtlCol="0" anchor="t"/>
          <a:lstStyle/>
          <a:p>
            <a:pPr marL="0" indent="0" algn="l">
              <a:lnSpc>
                <a:spcPts val="2233"/>
              </a:lnSpc>
              <a:buNone/>
            </a:pPr>
            <a:r>
              <a:rPr lang="en-US" sz="1787" kern="0" spc="-54" dirty="0">
                <a:solidFill>
                  <a:srgbClr val="FBF3FA"/>
                </a:solidFill>
                <a:latin typeface="Fira Mono" pitchFamily="34" charset="0"/>
                <a:ea typeface="Fira Mono" pitchFamily="34" charset="-122"/>
                <a:cs typeface="Fira Mono" pitchFamily="34" charset="-120"/>
              </a:rPr>
              <a:t>Cross-Validation and Optimization</a:t>
            </a:r>
            <a:endParaRPr lang="en-US" sz="1787" dirty="0"/>
          </a:p>
        </p:txBody>
      </p:sp>
      <p:sp>
        <p:nvSpPr>
          <p:cNvPr id="21" name="Text 18"/>
          <p:cNvSpPr/>
          <p:nvPr/>
        </p:nvSpPr>
        <p:spPr>
          <a:xfrm>
            <a:off x="2445663" y="6532245"/>
            <a:ext cx="7351871" cy="871538"/>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SVM model is trained and evaluated using 5-fold cross-validation, ensuring reliable performance estimates. Additionally, the SVM parameters are optimized through a grid search approach, further enhancing the model's accuracy.</a:t>
            </a:r>
            <a:endParaRPr lang="en-US" sz="1429"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1280160" y="630317"/>
            <a:ext cx="8412361" cy="1660208"/>
          </a:xfrm>
          <a:prstGeom prst="rect">
            <a:avLst/>
          </a:prstGeom>
          <a:noFill/>
          <a:ln/>
        </p:spPr>
        <p:txBody>
          <a:bodyPr wrap="square" rtlCol="0" anchor="t"/>
          <a:lstStyle/>
          <a:p>
            <a:pPr marL="0" indent="0">
              <a:lnSpc>
                <a:spcPts val="4358"/>
              </a:lnSpc>
              <a:buNone/>
            </a:pPr>
            <a:r>
              <a:rPr lang="en-US" sz="3486" kern="0" spc="-105" dirty="0">
                <a:solidFill>
                  <a:srgbClr val="FBF3FA"/>
                </a:solidFill>
                <a:latin typeface="Fira Mono" pitchFamily="34" charset="0"/>
                <a:ea typeface="Fira Mono" pitchFamily="34" charset="-122"/>
                <a:cs typeface="Fira Mono" pitchFamily="34" charset="-120"/>
              </a:rPr>
              <a:t>Multi-Scale Continuous and Discontinuous Feature Representation</a:t>
            </a:r>
            <a:endParaRPr lang="en-US" sz="3486" dirty="0"/>
          </a:p>
        </p:txBody>
      </p:sp>
      <p:pic>
        <p:nvPicPr>
          <p:cNvPr id="6" name="Image 1" descr="preencoded.png"/>
          <p:cNvPicPr>
            <a:picLocks noChangeAspect="1"/>
          </p:cNvPicPr>
          <p:nvPr/>
        </p:nvPicPr>
        <p:blipFill>
          <a:blip r:embed="rId4"/>
          <a:stretch>
            <a:fillRect/>
          </a:stretch>
        </p:blipFill>
        <p:spPr>
          <a:xfrm>
            <a:off x="1280160" y="2556153"/>
            <a:ext cx="885468" cy="1586627"/>
          </a:xfrm>
          <a:prstGeom prst="rect">
            <a:avLst/>
          </a:prstGeom>
        </p:spPr>
      </p:pic>
      <p:sp>
        <p:nvSpPr>
          <p:cNvPr id="7" name="Text 3"/>
          <p:cNvSpPr/>
          <p:nvPr/>
        </p:nvSpPr>
        <p:spPr>
          <a:xfrm>
            <a:off x="2431256" y="2733199"/>
            <a:ext cx="3658672" cy="276582"/>
          </a:xfrm>
          <a:prstGeom prst="rect">
            <a:avLst/>
          </a:prstGeom>
          <a:noFill/>
          <a:ln/>
        </p:spPr>
        <p:txBody>
          <a:bodyPr wrap="none" rtlCol="0" anchor="t"/>
          <a:lstStyle/>
          <a:p>
            <a:pPr marL="0" indent="0" algn="l">
              <a:lnSpc>
                <a:spcPts val="2179"/>
              </a:lnSpc>
              <a:buNone/>
            </a:pPr>
            <a:r>
              <a:rPr lang="en-US" sz="1743" kern="0" spc="-52" dirty="0">
                <a:solidFill>
                  <a:srgbClr val="FBF3FA"/>
                </a:solidFill>
                <a:latin typeface="Fira Mono" pitchFamily="34" charset="0"/>
                <a:ea typeface="Fira Mono" pitchFamily="34" charset="-122"/>
                <a:cs typeface="Fira Mono" pitchFamily="34" charset="-120"/>
              </a:rPr>
              <a:t>Protein Sequence Partitioning</a:t>
            </a:r>
            <a:endParaRPr lang="en-US" sz="1743" dirty="0"/>
          </a:p>
        </p:txBody>
      </p:sp>
      <p:sp>
        <p:nvSpPr>
          <p:cNvPr id="8" name="Text 4"/>
          <p:cNvSpPr/>
          <p:nvPr/>
        </p:nvSpPr>
        <p:spPr>
          <a:xfrm>
            <a:off x="2431256" y="3115985"/>
            <a:ext cx="7261265" cy="849749"/>
          </a:xfrm>
          <a:prstGeom prst="rect">
            <a:avLst/>
          </a:prstGeom>
          <a:noFill/>
          <a:ln/>
        </p:spPr>
        <p:txBody>
          <a:bodyPr wrap="square" rtlCol="0" anchor="t"/>
          <a:lstStyle/>
          <a:p>
            <a:pPr marL="0" indent="0" algn="l">
              <a:lnSpc>
                <a:spcPts val="2231"/>
              </a:lnSpc>
              <a:buNone/>
            </a:pPr>
            <a:r>
              <a:rPr lang="en-US" sz="1395" kern="0" spc="-28" dirty="0">
                <a:solidFill>
                  <a:srgbClr val="E0D6DE"/>
                </a:solidFill>
                <a:latin typeface="Fira Sans" pitchFamily="34" charset="0"/>
                <a:ea typeface="Fira Sans" pitchFamily="34" charset="-122"/>
                <a:cs typeface="Fira Sans" pitchFamily="34" charset="-120"/>
              </a:rPr>
              <a:t>The proposed approach begins by dividing the entire protein sequence into multiple equal-length segments. This partitioning allows for the extraction of both continuous and discontinuous patterns within the sequence.</a:t>
            </a:r>
            <a:endParaRPr lang="en-US" sz="1395" dirty="0"/>
          </a:p>
        </p:txBody>
      </p:sp>
      <p:pic>
        <p:nvPicPr>
          <p:cNvPr id="9" name="Image 2" descr="preencoded.png"/>
          <p:cNvPicPr>
            <a:picLocks noChangeAspect="1"/>
          </p:cNvPicPr>
          <p:nvPr/>
        </p:nvPicPr>
        <p:blipFill>
          <a:blip r:embed="rId5"/>
          <a:stretch>
            <a:fillRect/>
          </a:stretch>
        </p:blipFill>
        <p:spPr>
          <a:xfrm>
            <a:off x="1280160" y="4142780"/>
            <a:ext cx="885468" cy="1586627"/>
          </a:xfrm>
          <a:prstGeom prst="rect">
            <a:avLst/>
          </a:prstGeom>
        </p:spPr>
      </p:pic>
      <p:sp>
        <p:nvSpPr>
          <p:cNvPr id="10" name="Text 5"/>
          <p:cNvSpPr/>
          <p:nvPr/>
        </p:nvSpPr>
        <p:spPr>
          <a:xfrm>
            <a:off x="2431256" y="4319826"/>
            <a:ext cx="2213729" cy="276582"/>
          </a:xfrm>
          <a:prstGeom prst="rect">
            <a:avLst/>
          </a:prstGeom>
          <a:noFill/>
          <a:ln/>
        </p:spPr>
        <p:txBody>
          <a:bodyPr wrap="none" rtlCol="0" anchor="t"/>
          <a:lstStyle/>
          <a:p>
            <a:pPr marL="0" indent="0" algn="l">
              <a:lnSpc>
                <a:spcPts val="2179"/>
              </a:lnSpc>
              <a:buNone/>
            </a:pPr>
            <a:r>
              <a:rPr lang="en-US" sz="1743" kern="0" spc="-52" dirty="0">
                <a:solidFill>
                  <a:srgbClr val="FBF3FA"/>
                </a:solidFill>
                <a:latin typeface="Fira Mono" pitchFamily="34" charset="0"/>
                <a:ea typeface="Fira Mono" pitchFamily="34" charset="-122"/>
                <a:cs typeface="Fira Mono" pitchFamily="34" charset="-120"/>
              </a:rPr>
              <a:t>Binary Encoding</a:t>
            </a:r>
            <a:endParaRPr lang="en-US" sz="1743" dirty="0"/>
          </a:p>
        </p:txBody>
      </p:sp>
      <p:sp>
        <p:nvSpPr>
          <p:cNvPr id="11" name="Text 6"/>
          <p:cNvSpPr/>
          <p:nvPr/>
        </p:nvSpPr>
        <p:spPr>
          <a:xfrm>
            <a:off x="2431256" y="4702612"/>
            <a:ext cx="7261265" cy="849749"/>
          </a:xfrm>
          <a:prstGeom prst="rect">
            <a:avLst/>
          </a:prstGeom>
          <a:noFill/>
          <a:ln/>
        </p:spPr>
        <p:txBody>
          <a:bodyPr wrap="square" rtlCol="0" anchor="t"/>
          <a:lstStyle/>
          <a:p>
            <a:pPr marL="0" indent="0" algn="l">
              <a:lnSpc>
                <a:spcPts val="2231"/>
              </a:lnSpc>
              <a:buNone/>
            </a:pPr>
            <a:r>
              <a:rPr lang="en-US" sz="1395" kern="0" spc="-28" dirty="0">
                <a:solidFill>
                  <a:srgbClr val="E0D6DE"/>
                </a:solidFill>
                <a:latin typeface="Fira Sans" pitchFamily="34" charset="0"/>
                <a:ea typeface="Fira Sans" pitchFamily="34" charset="-122"/>
                <a:cs typeface="Fira Sans" pitchFamily="34" charset="-120"/>
              </a:rPr>
              <a:t>A novel binary coding scheme is employed to construct continuous and discontinuous regions based on the partitioned segments. Each region is represented by a unique binary code, capturing the presence or absence of specific segments within the region.</a:t>
            </a:r>
            <a:endParaRPr lang="en-US" sz="1395" dirty="0"/>
          </a:p>
        </p:txBody>
      </p:sp>
      <p:pic>
        <p:nvPicPr>
          <p:cNvPr id="12" name="Image 3" descr="preencoded.png"/>
          <p:cNvPicPr>
            <a:picLocks noChangeAspect="1"/>
          </p:cNvPicPr>
          <p:nvPr/>
        </p:nvPicPr>
        <p:blipFill>
          <a:blip r:embed="rId6"/>
          <a:stretch>
            <a:fillRect/>
          </a:stretch>
        </p:blipFill>
        <p:spPr>
          <a:xfrm>
            <a:off x="1280160" y="5729407"/>
            <a:ext cx="885468" cy="1869877"/>
          </a:xfrm>
          <a:prstGeom prst="rect">
            <a:avLst/>
          </a:prstGeom>
        </p:spPr>
      </p:pic>
      <p:sp>
        <p:nvSpPr>
          <p:cNvPr id="13" name="Text 7"/>
          <p:cNvSpPr/>
          <p:nvPr/>
        </p:nvSpPr>
        <p:spPr>
          <a:xfrm>
            <a:off x="2431256" y="5906453"/>
            <a:ext cx="3406378" cy="276582"/>
          </a:xfrm>
          <a:prstGeom prst="rect">
            <a:avLst/>
          </a:prstGeom>
          <a:noFill/>
          <a:ln/>
        </p:spPr>
        <p:txBody>
          <a:bodyPr wrap="none" rtlCol="0" anchor="t"/>
          <a:lstStyle/>
          <a:p>
            <a:pPr marL="0" indent="0" algn="l">
              <a:lnSpc>
                <a:spcPts val="2179"/>
              </a:lnSpc>
              <a:buNone/>
            </a:pPr>
            <a:r>
              <a:rPr lang="en-US" sz="1743" kern="0" spc="-52" dirty="0">
                <a:solidFill>
                  <a:srgbClr val="FBF3FA"/>
                </a:solidFill>
                <a:latin typeface="Fira Mono" pitchFamily="34" charset="0"/>
                <a:ea typeface="Fira Mono" pitchFamily="34" charset="-122"/>
                <a:cs typeface="Fira Mono" pitchFamily="34" charset="-120"/>
              </a:rPr>
              <a:t>Feature Vector Construction</a:t>
            </a:r>
            <a:endParaRPr lang="en-US" sz="1743" dirty="0"/>
          </a:p>
        </p:txBody>
      </p:sp>
      <p:sp>
        <p:nvSpPr>
          <p:cNvPr id="14" name="Text 8"/>
          <p:cNvSpPr/>
          <p:nvPr/>
        </p:nvSpPr>
        <p:spPr>
          <a:xfrm>
            <a:off x="2431256" y="6289238"/>
            <a:ext cx="7261265" cy="1132999"/>
          </a:xfrm>
          <a:prstGeom prst="rect">
            <a:avLst/>
          </a:prstGeom>
          <a:noFill/>
          <a:ln/>
        </p:spPr>
        <p:txBody>
          <a:bodyPr wrap="square" rtlCol="0" anchor="t"/>
          <a:lstStyle/>
          <a:p>
            <a:pPr marL="0" indent="0" algn="l">
              <a:lnSpc>
                <a:spcPts val="2231"/>
              </a:lnSpc>
              <a:buNone/>
            </a:pPr>
            <a:r>
              <a:rPr lang="en-US" sz="1395" kern="0" spc="-28" dirty="0">
                <a:solidFill>
                  <a:srgbClr val="E0D6DE"/>
                </a:solidFill>
                <a:latin typeface="Fira Sans" pitchFamily="34" charset="0"/>
                <a:ea typeface="Fira Sans" pitchFamily="34" charset="-122"/>
                <a:cs typeface="Fira Sans" pitchFamily="34" charset="-120"/>
              </a:rPr>
              <a:t>The binary codes representing the continuous and discontinuous regions are combined to form a feature vector for each protein pair. This feature vector encapsulates the multi-scale interaction patterns within the protein sequences, providing valuable information for predicting PPIs.</a:t>
            </a:r>
            <a:endParaRPr lang="en-US" sz="1395" dirty="0"/>
          </a:p>
        </p:txBody>
      </p:sp>
      <p:pic>
        <p:nvPicPr>
          <p:cNvPr id="15"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49247" y="1170027"/>
            <a:ext cx="8730853" cy="617696"/>
          </a:xfrm>
          <a:prstGeom prst="rect">
            <a:avLst/>
          </a:prstGeom>
          <a:noFill/>
          <a:ln/>
        </p:spPr>
        <p:txBody>
          <a:bodyPr wrap="none" rtlCol="0" anchor="t"/>
          <a:lstStyle/>
          <a:p>
            <a:pPr marL="0" indent="0">
              <a:lnSpc>
                <a:spcPts val="4864"/>
              </a:lnSpc>
              <a:buNone/>
            </a:pPr>
            <a:r>
              <a:rPr lang="en-US" sz="3891" kern="0" spc="-117" dirty="0">
                <a:solidFill>
                  <a:srgbClr val="FBF3FA"/>
                </a:solidFill>
                <a:latin typeface="Fira Mono" pitchFamily="34" charset="0"/>
                <a:ea typeface="Fira Mono" pitchFamily="34" charset="-122"/>
                <a:cs typeface="Fira Mono" pitchFamily="34" charset="-120"/>
              </a:rPr>
              <a:t>Random Forest Ensemble Learning</a:t>
            </a:r>
            <a:endParaRPr lang="en-US" sz="3891" dirty="0"/>
          </a:p>
        </p:txBody>
      </p:sp>
      <p:sp>
        <p:nvSpPr>
          <p:cNvPr id="6" name="Shape 3"/>
          <p:cNvSpPr/>
          <p:nvPr/>
        </p:nvSpPr>
        <p:spPr>
          <a:xfrm>
            <a:off x="4449247" y="2238613"/>
            <a:ext cx="444698" cy="444698"/>
          </a:xfrm>
          <a:prstGeom prst="roundRect">
            <a:avLst>
              <a:gd name="adj" fmla="val 13335"/>
            </a:avLst>
          </a:prstGeom>
          <a:solidFill>
            <a:srgbClr val="212126"/>
          </a:solidFill>
          <a:ln/>
        </p:spPr>
      </p:sp>
      <p:sp>
        <p:nvSpPr>
          <p:cNvPr id="7" name="Text 4"/>
          <p:cNvSpPr/>
          <p:nvPr/>
        </p:nvSpPr>
        <p:spPr>
          <a:xfrm>
            <a:off x="4587002" y="2275642"/>
            <a:ext cx="169069" cy="370523"/>
          </a:xfrm>
          <a:prstGeom prst="rect">
            <a:avLst/>
          </a:prstGeom>
          <a:noFill/>
          <a:ln/>
        </p:spPr>
        <p:txBody>
          <a:bodyPr wrap="none" rtlCol="0" anchor="t"/>
          <a:lstStyle/>
          <a:p>
            <a:pPr marL="0" indent="0" algn="ctr">
              <a:lnSpc>
                <a:spcPts val="2918"/>
              </a:lnSpc>
              <a:buNone/>
            </a:pPr>
            <a:r>
              <a:rPr lang="en-US" sz="2335" kern="0" spc="-70" dirty="0">
                <a:solidFill>
                  <a:srgbClr val="FBF3FA"/>
                </a:solidFill>
                <a:latin typeface="Fira Mono" pitchFamily="34" charset="0"/>
                <a:ea typeface="Fira Mono" pitchFamily="34" charset="-122"/>
                <a:cs typeface="Fira Mono" pitchFamily="34" charset="-120"/>
              </a:rPr>
              <a:t>1</a:t>
            </a:r>
            <a:endParaRPr lang="en-US" sz="2335" dirty="0"/>
          </a:p>
        </p:txBody>
      </p:sp>
      <p:sp>
        <p:nvSpPr>
          <p:cNvPr id="8" name="Text 5"/>
          <p:cNvSpPr/>
          <p:nvPr/>
        </p:nvSpPr>
        <p:spPr>
          <a:xfrm>
            <a:off x="5091589" y="2306479"/>
            <a:ext cx="2674263" cy="308729"/>
          </a:xfrm>
          <a:prstGeom prst="rect">
            <a:avLst/>
          </a:prstGeom>
          <a:noFill/>
          <a:ln/>
        </p:spPr>
        <p:txBody>
          <a:bodyPr wrap="none" rtlCol="0" anchor="t"/>
          <a:lstStyle/>
          <a:p>
            <a:pPr marL="0" indent="0">
              <a:lnSpc>
                <a:spcPts val="2432"/>
              </a:lnSpc>
              <a:buNone/>
            </a:pPr>
            <a:r>
              <a:rPr lang="en-US" sz="1946" kern="0" spc="-58" dirty="0">
                <a:solidFill>
                  <a:srgbClr val="FBF3FA"/>
                </a:solidFill>
                <a:latin typeface="Fira Mono" pitchFamily="34" charset="0"/>
                <a:ea typeface="Fira Mono" pitchFamily="34" charset="-122"/>
                <a:cs typeface="Fira Mono" pitchFamily="34" charset="-120"/>
              </a:rPr>
              <a:t>Ensemble Classifier</a:t>
            </a:r>
            <a:endParaRPr lang="en-US" sz="1946" dirty="0"/>
          </a:p>
        </p:txBody>
      </p:sp>
      <p:sp>
        <p:nvSpPr>
          <p:cNvPr id="9" name="Text 6"/>
          <p:cNvSpPr/>
          <p:nvPr/>
        </p:nvSpPr>
        <p:spPr>
          <a:xfrm>
            <a:off x="5091589" y="2733794"/>
            <a:ext cx="3953589" cy="2213610"/>
          </a:xfrm>
          <a:prstGeom prst="rect">
            <a:avLst/>
          </a:prstGeom>
          <a:noFill/>
          <a:ln/>
        </p:spPr>
        <p:txBody>
          <a:bodyPr wrap="square" rtlCol="0" anchor="t"/>
          <a:lstStyle/>
          <a:p>
            <a:pPr marL="0" indent="0">
              <a:lnSpc>
                <a:spcPts val="2490"/>
              </a:lnSpc>
              <a:buNone/>
            </a:pPr>
            <a:r>
              <a:rPr lang="en-US" sz="1556" kern="0" spc="-31" dirty="0">
                <a:solidFill>
                  <a:srgbClr val="E0D6DE"/>
                </a:solidFill>
                <a:latin typeface="Fira Sans" pitchFamily="34" charset="0"/>
                <a:ea typeface="Fira Sans" pitchFamily="34" charset="-122"/>
                <a:cs typeface="Fira Sans" pitchFamily="34" charset="-120"/>
              </a:rPr>
              <a:t>The study employs the Random Forest (RF) algorithm, an ensemble learning method that combines multiple decision trees to improve prediction accuracy and robustness. RF is well-suited for handling high-dimensional feature spaces and capturing complex patterns within the data.</a:t>
            </a:r>
            <a:endParaRPr lang="en-US" sz="1556" dirty="0"/>
          </a:p>
        </p:txBody>
      </p:sp>
      <p:sp>
        <p:nvSpPr>
          <p:cNvPr id="10" name="Shape 7"/>
          <p:cNvSpPr/>
          <p:nvPr/>
        </p:nvSpPr>
        <p:spPr>
          <a:xfrm>
            <a:off x="9242822" y="2238613"/>
            <a:ext cx="444698" cy="444698"/>
          </a:xfrm>
          <a:prstGeom prst="roundRect">
            <a:avLst>
              <a:gd name="adj" fmla="val 13335"/>
            </a:avLst>
          </a:prstGeom>
          <a:solidFill>
            <a:srgbClr val="212126"/>
          </a:solidFill>
          <a:ln/>
        </p:spPr>
      </p:sp>
      <p:sp>
        <p:nvSpPr>
          <p:cNvPr id="11" name="Text 8"/>
          <p:cNvSpPr/>
          <p:nvPr/>
        </p:nvSpPr>
        <p:spPr>
          <a:xfrm>
            <a:off x="9380577" y="2275642"/>
            <a:ext cx="169069" cy="370523"/>
          </a:xfrm>
          <a:prstGeom prst="rect">
            <a:avLst/>
          </a:prstGeom>
          <a:noFill/>
          <a:ln/>
        </p:spPr>
        <p:txBody>
          <a:bodyPr wrap="none" rtlCol="0" anchor="t"/>
          <a:lstStyle/>
          <a:p>
            <a:pPr marL="0" indent="0" algn="ctr">
              <a:lnSpc>
                <a:spcPts val="2918"/>
              </a:lnSpc>
              <a:buNone/>
            </a:pPr>
            <a:r>
              <a:rPr lang="en-US" sz="2335" kern="0" spc="-70" dirty="0">
                <a:solidFill>
                  <a:srgbClr val="FBF3FA"/>
                </a:solidFill>
                <a:latin typeface="Fira Mono" pitchFamily="34" charset="0"/>
                <a:ea typeface="Fira Mono" pitchFamily="34" charset="-122"/>
                <a:cs typeface="Fira Mono" pitchFamily="34" charset="-120"/>
              </a:rPr>
              <a:t>2</a:t>
            </a:r>
            <a:endParaRPr lang="en-US" sz="2335" dirty="0"/>
          </a:p>
        </p:txBody>
      </p:sp>
      <p:sp>
        <p:nvSpPr>
          <p:cNvPr id="12" name="Text 9"/>
          <p:cNvSpPr/>
          <p:nvPr/>
        </p:nvSpPr>
        <p:spPr>
          <a:xfrm>
            <a:off x="9885164" y="2306479"/>
            <a:ext cx="2533531" cy="308729"/>
          </a:xfrm>
          <a:prstGeom prst="rect">
            <a:avLst/>
          </a:prstGeom>
          <a:noFill/>
          <a:ln/>
        </p:spPr>
        <p:txBody>
          <a:bodyPr wrap="none" rtlCol="0" anchor="t"/>
          <a:lstStyle/>
          <a:p>
            <a:pPr marL="0" indent="0">
              <a:lnSpc>
                <a:spcPts val="2432"/>
              </a:lnSpc>
              <a:buNone/>
            </a:pPr>
            <a:r>
              <a:rPr lang="en-US" sz="1946" kern="0" spc="-58" dirty="0">
                <a:solidFill>
                  <a:srgbClr val="FBF3FA"/>
                </a:solidFill>
                <a:latin typeface="Fira Mono" pitchFamily="34" charset="0"/>
                <a:ea typeface="Fira Mono" pitchFamily="34" charset="-122"/>
                <a:cs typeface="Fira Mono" pitchFamily="34" charset="-120"/>
              </a:rPr>
              <a:t>Feature Importance</a:t>
            </a:r>
            <a:endParaRPr lang="en-US" sz="1946" dirty="0"/>
          </a:p>
        </p:txBody>
      </p:sp>
      <p:sp>
        <p:nvSpPr>
          <p:cNvPr id="13" name="Text 10"/>
          <p:cNvSpPr/>
          <p:nvPr/>
        </p:nvSpPr>
        <p:spPr>
          <a:xfrm>
            <a:off x="9885164" y="2733794"/>
            <a:ext cx="3953589" cy="2213610"/>
          </a:xfrm>
          <a:prstGeom prst="rect">
            <a:avLst/>
          </a:prstGeom>
          <a:noFill/>
          <a:ln/>
        </p:spPr>
        <p:txBody>
          <a:bodyPr wrap="square" rtlCol="0" anchor="t"/>
          <a:lstStyle/>
          <a:p>
            <a:pPr marL="0" indent="0">
              <a:lnSpc>
                <a:spcPts val="2490"/>
              </a:lnSpc>
              <a:buNone/>
            </a:pPr>
            <a:r>
              <a:rPr lang="en-US" sz="1556" kern="0" spc="-31" dirty="0">
                <a:solidFill>
                  <a:srgbClr val="E0D6DE"/>
                </a:solidFill>
                <a:latin typeface="Fira Sans" pitchFamily="34" charset="0"/>
                <a:ea typeface="Fira Sans" pitchFamily="34" charset="-122"/>
                <a:cs typeface="Fira Sans" pitchFamily="34" charset="-120"/>
              </a:rPr>
              <a:t>One of the advantages of RF is its ability to provide insights into the importance of individual features. This information can be valuable for understanding the most significant factors contributing to the prediction of PPIs and potentially guiding future research.</a:t>
            </a:r>
            <a:endParaRPr lang="en-US" sz="1556" dirty="0"/>
          </a:p>
        </p:txBody>
      </p:sp>
      <p:sp>
        <p:nvSpPr>
          <p:cNvPr id="14" name="Shape 11"/>
          <p:cNvSpPr/>
          <p:nvPr/>
        </p:nvSpPr>
        <p:spPr>
          <a:xfrm>
            <a:off x="4449247" y="5299472"/>
            <a:ext cx="444698" cy="444698"/>
          </a:xfrm>
          <a:prstGeom prst="roundRect">
            <a:avLst>
              <a:gd name="adj" fmla="val 13335"/>
            </a:avLst>
          </a:prstGeom>
          <a:solidFill>
            <a:srgbClr val="212126"/>
          </a:solidFill>
          <a:ln/>
        </p:spPr>
      </p:sp>
      <p:sp>
        <p:nvSpPr>
          <p:cNvPr id="15" name="Text 12"/>
          <p:cNvSpPr/>
          <p:nvPr/>
        </p:nvSpPr>
        <p:spPr>
          <a:xfrm>
            <a:off x="4587002" y="5336500"/>
            <a:ext cx="169069" cy="370523"/>
          </a:xfrm>
          <a:prstGeom prst="rect">
            <a:avLst/>
          </a:prstGeom>
          <a:noFill/>
          <a:ln/>
        </p:spPr>
        <p:txBody>
          <a:bodyPr wrap="none" rtlCol="0" anchor="t"/>
          <a:lstStyle/>
          <a:p>
            <a:pPr marL="0" indent="0" algn="ctr">
              <a:lnSpc>
                <a:spcPts val="2918"/>
              </a:lnSpc>
              <a:buNone/>
            </a:pPr>
            <a:r>
              <a:rPr lang="en-US" sz="2335" kern="0" spc="-70" dirty="0">
                <a:solidFill>
                  <a:srgbClr val="FBF3FA"/>
                </a:solidFill>
                <a:latin typeface="Fira Mono" pitchFamily="34" charset="0"/>
                <a:ea typeface="Fira Mono" pitchFamily="34" charset="-122"/>
                <a:cs typeface="Fira Mono" pitchFamily="34" charset="-120"/>
              </a:rPr>
              <a:t>3</a:t>
            </a:r>
            <a:endParaRPr lang="en-US" sz="2335" dirty="0"/>
          </a:p>
        </p:txBody>
      </p:sp>
      <p:sp>
        <p:nvSpPr>
          <p:cNvPr id="16" name="Text 13"/>
          <p:cNvSpPr/>
          <p:nvPr/>
        </p:nvSpPr>
        <p:spPr>
          <a:xfrm>
            <a:off x="5091589" y="5367338"/>
            <a:ext cx="3518773" cy="308729"/>
          </a:xfrm>
          <a:prstGeom prst="rect">
            <a:avLst/>
          </a:prstGeom>
          <a:noFill/>
          <a:ln/>
        </p:spPr>
        <p:txBody>
          <a:bodyPr wrap="none" rtlCol="0" anchor="t"/>
          <a:lstStyle/>
          <a:p>
            <a:pPr marL="0" indent="0">
              <a:lnSpc>
                <a:spcPts val="2432"/>
              </a:lnSpc>
              <a:buNone/>
            </a:pPr>
            <a:r>
              <a:rPr lang="en-US" sz="1946" kern="0" spc="-58" dirty="0">
                <a:solidFill>
                  <a:srgbClr val="FBF3FA"/>
                </a:solidFill>
                <a:latin typeface="Fira Mono" pitchFamily="34" charset="0"/>
                <a:ea typeface="Fira Mono" pitchFamily="34" charset="-122"/>
                <a:cs typeface="Fira Mono" pitchFamily="34" charset="-120"/>
              </a:rPr>
              <a:t>Generalization Capability</a:t>
            </a:r>
            <a:endParaRPr lang="en-US" sz="1946" dirty="0"/>
          </a:p>
        </p:txBody>
      </p:sp>
      <p:sp>
        <p:nvSpPr>
          <p:cNvPr id="17" name="Text 14"/>
          <p:cNvSpPr/>
          <p:nvPr/>
        </p:nvSpPr>
        <p:spPr>
          <a:xfrm>
            <a:off x="5091589" y="5794653"/>
            <a:ext cx="8747046" cy="1264920"/>
          </a:xfrm>
          <a:prstGeom prst="rect">
            <a:avLst/>
          </a:prstGeom>
          <a:noFill/>
          <a:ln/>
        </p:spPr>
        <p:txBody>
          <a:bodyPr wrap="square" rtlCol="0" anchor="t"/>
          <a:lstStyle/>
          <a:p>
            <a:pPr marL="0" indent="0">
              <a:lnSpc>
                <a:spcPts val="2490"/>
              </a:lnSpc>
              <a:buNone/>
            </a:pPr>
            <a:r>
              <a:rPr lang="en-US" sz="1556" kern="0" spc="-31" dirty="0">
                <a:solidFill>
                  <a:srgbClr val="E0D6DE"/>
                </a:solidFill>
                <a:latin typeface="Fira Sans" pitchFamily="34" charset="0"/>
                <a:ea typeface="Fira Sans" pitchFamily="34" charset="-122"/>
                <a:cs typeface="Fira Sans" pitchFamily="34" charset="-120"/>
              </a:rPr>
              <a:t>The RF model is trained and evaluated on diverse PPI datasets from various organisms, including Saccharomyces cerevisiae, Helicobacter pylori, Caenorhabditis elegans, Escherichia coli, Homo sapiens, and Mus musculus. This comprehensive evaluation demonstrates the generalization capability of the proposed approach across different biological contexts.</a:t>
            </a:r>
            <a:endParaRPr lang="en-US" sz="1556"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F0F10">
              <a:alpha val="80000"/>
            </a:srgbClr>
          </a:solidFill>
          <a:ln/>
        </p:spPr>
      </p:sp>
      <p:sp>
        <p:nvSpPr>
          <p:cNvPr id="6" name="Text 3"/>
          <p:cNvSpPr/>
          <p:nvPr/>
        </p:nvSpPr>
        <p:spPr>
          <a:xfrm>
            <a:off x="2401967" y="569595"/>
            <a:ext cx="9826466" cy="1293019"/>
          </a:xfrm>
          <a:prstGeom prst="rect">
            <a:avLst/>
          </a:prstGeom>
          <a:noFill/>
          <a:ln/>
        </p:spPr>
        <p:txBody>
          <a:bodyPr wrap="square" rtlCol="0" anchor="t"/>
          <a:lstStyle/>
          <a:p>
            <a:pPr marL="0" indent="0">
              <a:lnSpc>
                <a:spcPts val="5090"/>
              </a:lnSpc>
              <a:buNone/>
            </a:pPr>
            <a:r>
              <a:rPr lang="en-US" sz="4072" kern="0" spc="-122" dirty="0">
                <a:solidFill>
                  <a:srgbClr val="FBF3FA"/>
                </a:solidFill>
                <a:latin typeface="Fira Mono" pitchFamily="34" charset="0"/>
                <a:ea typeface="Fira Mono" pitchFamily="34" charset="-122"/>
                <a:cs typeface="Fira Mono" pitchFamily="34" charset="-120"/>
              </a:rPr>
              <a:t>Experimental Results and Performance Evaluation</a:t>
            </a:r>
            <a:endParaRPr lang="en-US" sz="4072" dirty="0"/>
          </a:p>
        </p:txBody>
      </p:sp>
      <p:sp>
        <p:nvSpPr>
          <p:cNvPr id="7" name="Shape 4"/>
          <p:cNvSpPr/>
          <p:nvPr/>
        </p:nvSpPr>
        <p:spPr>
          <a:xfrm>
            <a:off x="2401967" y="2172891"/>
            <a:ext cx="3137654" cy="5487114"/>
          </a:xfrm>
          <a:prstGeom prst="roundRect">
            <a:avLst>
              <a:gd name="adj" fmla="val 1978"/>
            </a:avLst>
          </a:prstGeom>
          <a:solidFill>
            <a:srgbClr val="212126"/>
          </a:solidFill>
          <a:ln/>
        </p:spPr>
      </p:sp>
      <p:sp>
        <p:nvSpPr>
          <p:cNvPr id="8" name="Text 5"/>
          <p:cNvSpPr/>
          <p:nvPr/>
        </p:nvSpPr>
        <p:spPr>
          <a:xfrm>
            <a:off x="2608778" y="2379702"/>
            <a:ext cx="2724031" cy="646509"/>
          </a:xfrm>
          <a:prstGeom prst="rect">
            <a:avLst/>
          </a:prstGeom>
          <a:noFill/>
          <a:ln/>
        </p:spPr>
        <p:txBody>
          <a:bodyPr wrap="square" rtlCol="0" anchor="t"/>
          <a:lstStyle/>
          <a:p>
            <a:pPr marL="0" indent="0">
              <a:lnSpc>
                <a:spcPts val="2545"/>
              </a:lnSpc>
              <a:buNone/>
            </a:pPr>
            <a:r>
              <a:rPr lang="en-US" sz="2036" kern="0" spc="-61" dirty="0">
                <a:solidFill>
                  <a:srgbClr val="FBF3FA"/>
                </a:solidFill>
                <a:latin typeface="Fira Mono" pitchFamily="34" charset="0"/>
                <a:ea typeface="Fira Mono" pitchFamily="34" charset="-122"/>
                <a:cs typeface="Fira Mono" pitchFamily="34" charset="-120"/>
              </a:rPr>
              <a:t>Saccharomyces cerevisiae Dataset</a:t>
            </a:r>
            <a:endParaRPr lang="en-US" sz="2036" dirty="0"/>
          </a:p>
        </p:txBody>
      </p:sp>
      <p:sp>
        <p:nvSpPr>
          <p:cNvPr id="9" name="Text 6"/>
          <p:cNvSpPr/>
          <p:nvPr/>
        </p:nvSpPr>
        <p:spPr>
          <a:xfrm>
            <a:off x="2608778" y="3150275"/>
            <a:ext cx="2724031" cy="3971925"/>
          </a:xfrm>
          <a:prstGeom prst="rect">
            <a:avLst/>
          </a:prstGeom>
          <a:noFill/>
          <a:ln/>
        </p:spPr>
        <p:txBody>
          <a:bodyPr wrap="square" rtlCol="0" anchor="t"/>
          <a:lstStyle/>
          <a:p>
            <a:pPr marL="0" indent="0">
              <a:lnSpc>
                <a:spcPts val="2606"/>
              </a:lnSpc>
              <a:buNone/>
            </a:pPr>
            <a:r>
              <a:rPr lang="en-US" sz="1629" kern="0" spc="-33" dirty="0">
                <a:solidFill>
                  <a:srgbClr val="E0D6DE"/>
                </a:solidFill>
                <a:latin typeface="Fira Sans" pitchFamily="34" charset="0"/>
                <a:ea typeface="Fira Sans" pitchFamily="34" charset="-122"/>
                <a:cs typeface="Fira Sans" pitchFamily="34" charset="-120"/>
              </a:rPr>
              <a:t>When evaluated on the Saccharomyces cerevisiae PPI dataset, the proposed method achieves remarkable performance, with an accuracy of 94.72%, sensitivity of 94.34%, and precision of 98.91%. These results highlight the effectiveness of the approach in accurately predicting PPIs for this organism.</a:t>
            </a:r>
            <a:endParaRPr lang="en-US" sz="1629" dirty="0"/>
          </a:p>
        </p:txBody>
      </p:sp>
      <p:sp>
        <p:nvSpPr>
          <p:cNvPr id="10" name="Shape 7"/>
          <p:cNvSpPr/>
          <p:nvPr/>
        </p:nvSpPr>
        <p:spPr>
          <a:xfrm>
            <a:off x="5746433" y="2172891"/>
            <a:ext cx="3137654" cy="5487114"/>
          </a:xfrm>
          <a:prstGeom prst="roundRect">
            <a:avLst>
              <a:gd name="adj" fmla="val 1978"/>
            </a:avLst>
          </a:prstGeom>
          <a:solidFill>
            <a:srgbClr val="212126"/>
          </a:solidFill>
          <a:ln/>
        </p:spPr>
      </p:sp>
      <p:sp>
        <p:nvSpPr>
          <p:cNvPr id="11" name="Text 8"/>
          <p:cNvSpPr/>
          <p:nvPr/>
        </p:nvSpPr>
        <p:spPr>
          <a:xfrm>
            <a:off x="5953244" y="2379702"/>
            <a:ext cx="2724031" cy="646509"/>
          </a:xfrm>
          <a:prstGeom prst="rect">
            <a:avLst/>
          </a:prstGeom>
          <a:noFill/>
          <a:ln/>
        </p:spPr>
        <p:txBody>
          <a:bodyPr wrap="square" rtlCol="0" anchor="t"/>
          <a:lstStyle/>
          <a:p>
            <a:pPr marL="0" indent="0">
              <a:lnSpc>
                <a:spcPts val="2545"/>
              </a:lnSpc>
              <a:buNone/>
            </a:pPr>
            <a:r>
              <a:rPr lang="en-US" sz="2036" kern="0" spc="-61" dirty="0">
                <a:solidFill>
                  <a:srgbClr val="FBF3FA"/>
                </a:solidFill>
                <a:latin typeface="Fira Mono" pitchFamily="34" charset="0"/>
                <a:ea typeface="Fira Mono" pitchFamily="34" charset="-122"/>
                <a:cs typeface="Fira Mono" pitchFamily="34" charset="-120"/>
              </a:rPr>
              <a:t>Helicobacter pylori Dataset</a:t>
            </a:r>
            <a:endParaRPr lang="en-US" sz="2036" dirty="0"/>
          </a:p>
        </p:txBody>
      </p:sp>
      <p:sp>
        <p:nvSpPr>
          <p:cNvPr id="12" name="Text 9"/>
          <p:cNvSpPr/>
          <p:nvPr/>
        </p:nvSpPr>
        <p:spPr>
          <a:xfrm>
            <a:off x="5953244" y="3150275"/>
            <a:ext cx="2724031" cy="3640931"/>
          </a:xfrm>
          <a:prstGeom prst="rect">
            <a:avLst/>
          </a:prstGeom>
          <a:noFill/>
          <a:ln/>
        </p:spPr>
        <p:txBody>
          <a:bodyPr wrap="square" rtlCol="0" anchor="t"/>
          <a:lstStyle/>
          <a:p>
            <a:pPr marL="0" indent="0">
              <a:lnSpc>
                <a:spcPts val="2606"/>
              </a:lnSpc>
              <a:buNone/>
            </a:pPr>
            <a:r>
              <a:rPr lang="en-US" sz="1629" kern="0" spc="-33" dirty="0">
                <a:solidFill>
                  <a:srgbClr val="E0D6DE"/>
                </a:solidFill>
                <a:latin typeface="Fira Sans" pitchFamily="34" charset="0"/>
                <a:ea typeface="Fira Sans" pitchFamily="34" charset="-122"/>
                <a:cs typeface="Fira Sans" pitchFamily="34" charset="-120"/>
              </a:rPr>
              <a:t>The method also demonstrates robust performance on the Helicobacter pylori PPI dataset, achieving an accuracy of 88.30%. This further validates the generalization capability of the approach across different species and biological contexts.</a:t>
            </a:r>
            <a:endParaRPr lang="en-US" sz="1629" dirty="0"/>
          </a:p>
        </p:txBody>
      </p:sp>
      <p:sp>
        <p:nvSpPr>
          <p:cNvPr id="13" name="Shape 10"/>
          <p:cNvSpPr/>
          <p:nvPr/>
        </p:nvSpPr>
        <p:spPr>
          <a:xfrm>
            <a:off x="9090898" y="2172891"/>
            <a:ext cx="3137654" cy="5487114"/>
          </a:xfrm>
          <a:prstGeom prst="roundRect">
            <a:avLst>
              <a:gd name="adj" fmla="val 1978"/>
            </a:avLst>
          </a:prstGeom>
          <a:solidFill>
            <a:srgbClr val="212126"/>
          </a:solidFill>
          <a:ln/>
        </p:spPr>
      </p:sp>
      <p:sp>
        <p:nvSpPr>
          <p:cNvPr id="14" name="Text 11"/>
          <p:cNvSpPr/>
          <p:nvPr/>
        </p:nvSpPr>
        <p:spPr>
          <a:xfrm>
            <a:off x="9297710" y="2379702"/>
            <a:ext cx="2724031" cy="646509"/>
          </a:xfrm>
          <a:prstGeom prst="rect">
            <a:avLst/>
          </a:prstGeom>
          <a:noFill/>
          <a:ln/>
        </p:spPr>
        <p:txBody>
          <a:bodyPr wrap="square" rtlCol="0" anchor="t"/>
          <a:lstStyle/>
          <a:p>
            <a:pPr marL="0" indent="0">
              <a:lnSpc>
                <a:spcPts val="2545"/>
              </a:lnSpc>
              <a:buNone/>
            </a:pPr>
            <a:r>
              <a:rPr lang="en-US" sz="2036" kern="0" spc="-61" dirty="0">
                <a:solidFill>
                  <a:srgbClr val="FBF3FA"/>
                </a:solidFill>
                <a:latin typeface="Fira Mono" pitchFamily="34" charset="0"/>
                <a:ea typeface="Fira Mono" pitchFamily="34" charset="-122"/>
                <a:cs typeface="Fira Mono" pitchFamily="34" charset="-120"/>
              </a:rPr>
              <a:t>Comparative Analysis</a:t>
            </a:r>
            <a:endParaRPr lang="en-US" sz="2036" dirty="0"/>
          </a:p>
        </p:txBody>
      </p:sp>
      <p:sp>
        <p:nvSpPr>
          <p:cNvPr id="15" name="Text 12"/>
          <p:cNvSpPr/>
          <p:nvPr/>
        </p:nvSpPr>
        <p:spPr>
          <a:xfrm>
            <a:off x="9297710" y="3150275"/>
            <a:ext cx="2724031" cy="4302919"/>
          </a:xfrm>
          <a:prstGeom prst="rect">
            <a:avLst/>
          </a:prstGeom>
          <a:noFill/>
          <a:ln/>
        </p:spPr>
        <p:txBody>
          <a:bodyPr wrap="square" rtlCol="0" anchor="t"/>
          <a:lstStyle/>
          <a:p>
            <a:pPr marL="0" indent="0">
              <a:lnSpc>
                <a:spcPts val="2606"/>
              </a:lnSpc>
              <a:buNone/>
            </a:pPr>
            <a:r>
              <a:rPr lang="en-US" sz="1629" kern="0" spc="-33" dirty="0">
                <a:solidFill>
                  <a:srgbClr val="E0D6DE"/>
                </a:solidFill>
                <a:latin typeface="Fira Sans" pitchFamily="34" charset="0"/>
                <a:ea typeface="Fira Sans" pitchFamily="34" charset="-122"/>
                <a:cs typeface="Fira Sans" pitchFamily="34" charset="-120"/>
              </a:rPr>
              <a:t>Comparative experiments with existing methods for PPI prediction demonstrate the superior performance of the proposed approach. The combination of the innovative Multi-scale Local Descriptor (MLD) feature representation scheme and the powerful Random Forest (RF) ensemble learning algorithm contributes to the method's success.</a:t>
            </a:r>
            <a:endParaRPr lang="en-US" sz="1629" dirty="0"/>
          </a:p>
        </p:txBody>
      </p:sp>
      <p:pic>
        <p:nvPicPr>
          <p:cNvPr id="1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sp>
        <p:nvSpPr>
          <p:cNvPr id="4" name="Text 2"/>
          <p:cNvSpPr/>
          <p:nvPr/>
        </p:nvSpPr>
        <p:spPr>
          <a:xfrm>
            <a:off x="2037993" y="674132"/>
            <a:ext cx="10554414" cy="1388745"/>
          </a:xfrm>
          <a:prstGeom prst="rect">
            <a:avLst/>
          </a:prstGeom>
          <a:noFill/>
          <a:ln/>
        </p:spPr>
        <p:txBody>
          <a:bodyPr wrap="square" rtlCol="0" anchor="t"/>
          <a:lstStyle/>
          <a:p>
            <a:pPr marL="0" indent="0">
              <a:lnSpc>
                <a:spcPts val="5468"/>
              </a:lnSpc>
              <a:buNone/>
            </a:pPr>
            <a:r>
              <a:rPr lang="en-US" sz="4374" kern="0" spc="-131" dirty="0">
                <a:solidFill>
                  <a:srgbClr val="FBF3FA"/>
                </a:solidFill>
                <a:latin typeface="Fira Mono" pitchFamily="34" charset="0"/>
                <a:ea typeface="Fira Mono" pitchFamily="34" charset="-122"/>
                <a:cs typeface="Fira Mono" pitchFamily="34" charset="-120"/>
              </a:rPr>
              <a:t>Significance and Future Directions</a:t>
            </a:r>
            <a:endParaRPr lang="en-US" sz="4374" dirty="0"/>
          </a:p>
        </p:txBody>
      </p:sp>
      <p:pic>
        <p:nvPicPr>
          <p:cNvPr id="5" name="Image 0" descr="preencoded.png"/>
          <p:cNvPicPr>
            <a:picLocks noChangeAspect="1"/>
          </p:cNvPicPr>
          <p:nvPr/>
        </p:nvPicPr>
        <p:blipFill>
          <a:blip r:embed="rId3"/>
          <a:stretch>
            <a:fillRect/>
          </a:stretch>
        </p:blipFill>
        <p:spPr>
          <a:xfrm>
            <a:off x="2037993" y="2507218"/>
            <a:ext cx="444341" cy="444341"/>
          </a:xfrm>
          <a:prstGeom prst="rect">
            <a:avLst/>
          </a:prstGeom>
        </p:spPr>
      </p:pic>
      <p:sp>
        <p:nvSpPr>
          <p:cNvPr id="6" name="Text 3"/>
          <p:cNvSpPr/>
          <p:nvPr/>
        </p:nvSpPr>
        <p:spPr>
          <a:xfrm>
            <a:off x="2037993" y="3173730"/>
            <a:ext cx="3295888" cy="694373"/>
          </a:xfrm>
          <a:prstGeom prst="rect">
            <a:avLst/>
          </a:prstGeom>
          <a:noFill/>
          <a:ln/>
        </p:spPr>
        <p:txBody>
          <a:bodyPr wrap="square" rtlCol="0" anchor="t"/>
          <a:lstStyle/>
          <a:p>
            <a:pPr marL="0" indent="0" algn="l">
              <a:lnSpc>
                <a:spcPts val="2734"/>
              </a:lnSpc>
              <a:buNone/>
            </a:pPr>
            <a:r>
              <a:rPr lang="en-US" sz="2187" kern="0" spc="-66" dirty="0">
                <a:solidFill>
                  <a:srgbClr val="FBF3FA"/>
                </a:solidFill>
                <a:latin typeface="Fira Mono" pitchFamily="34" charset="0"/>
                <a:ea typeface="Fira Mono" pitchFamily="34" charset="-122"/>
                <a:cs typeface="Fira Mono" pitchFamily="34" charset="-120"/>
              </a:rPr>
              <a:t>Advancing Proteomic Studies</a:t>
            </a:r>
            <a:endParaRPr lang="en-US" sz="2187" dirty="0"/>
          </a:p>
        </p:txBody>
      </p:sp>
      <p:sp>
        <p:nvSpPr>
          <p:cNvPr id="7" name="Text 4"/>
          <p:cNvSpPr/>
          <p:nvPr/>
        </p:nvSpPr>
        <p:spPr>
          <a:xfrm>
            <a:off x="2037993" y="4001333"/>
            <a:ext cx="3295888" cy="3554016"/>
          </a:xfrm>
          <a:prstGeom prst="rect">
            <a:avLst/>
          </a:prstGeom>
          <a:noFill/>
          <a:ln/>
        </p:spPr>
        <p:txBody>
          <a:bodyPr wrap="square" rtlCol="0" anchor="t"/>
          <a:lstStyle/>
          <a:p>
            <a:pPr marL="0" indent="0" algn="l">
              <a:lnSpc>
                <a:spcPts val="2799"/>
              </a:lnSpc>
              <a:buNone/>
            </a:pPr>
            <a:r>
              <a:rPr lang="en-US" sz="1750" kern="0" spc="-35" dirty="0">
                <a:solidFill>
                  <a:srgbClr val="E0D6DE"/>
                </a:solidFill>
                <a:latin typeface="Fira Sans" pitchFamily="34" charset="0"/>
                <a:ea typeface="Fira Sans" pitchFamily="34" charset="-122"/>
                <a:cs typeface="Fira Sans" pitchFamily="34" charset="-120"/>
              </a:rPr>
              <a:t>The proposed computational approach for predicting PPIs has the potential to significantly advance proteomic studies by providing a cost-effective and efficient means of identifying potential protein interactions, guiding experimental efforts and facilitating the discovery of new biological mechanisms.</a:t>
            </a:r>
            <a:endParaRPr lang="en-US" sz="1750" dirty="0"/>
          </a:p>
        </p:txBody>
      </p:sp>
      <p:pic>
        <p:nvPicPr>
          <p:cNvPr id="8" name="Image 1" descr="preencoded.png"/>
          <p:cNvPicPr>
            <a:picLocks noChangeAspect="1"/>
          </p:cNvPicPr>
          <p:nvPr/>
        </p:nvPicPr>
        <p:blipFill>
          <a:blip r:embed="rId4"/>
          <a:stretch>
            <a:fillRect/>
          </a:stretch>
        </p:blipFill>
        <p:spPr>
          <a:xfrm>
            <a:off x="5667137" y="2507218"/>
            <a:ext cx="444341" cy="444341"/>
          </a:xfrm>
          <a:prstGeom prst="rect">
            <a:avLst/>
          </a:prstGeom>
        </p:spPr>
      </p:pic>
      <p:sp>
        <p:nvSpPr>
          <p:cNvPr id="9" name="Text 5"/>
          <p:cNvSpPr/>
          <p:nvPr/>
        </p:nvSpPr>
        <p:spPr>
          <a:xfrm>
            <a:off x="5667137" y="3173730"/>
            <a:ext cx="3007043" cy="347186"/>
          </a:xfrm>
          <a:prstGeom prst="rect">
            <a:avLst/>
          </a:prstGeom>
          <a:noFill/>
          <a:ln/>
        </p:spPr>
        <p:txBody>
          <a:bodyPr wrap="none" rtlCol="0" anchor="t"/>
          <a:lstStyle/>
          <a:p>
            <a:pPr marL="0" indent="0" algn="l">
              <a:lnSpc>
                <a:spcPts val="2734"/>
              </a:lnSpc>
              <a:buNone/>
            </a:pPr>
            <a:r>
              <a:rPr lang="en-US" sz="2187" kern="0" spc="-66" dirty="0">
                <a:solidFill>
                  <a:srgbClr val="FBF3FA"/>
                </a:solidFill>
                <a:latin typeface="Fira Mono" pitchFamily="34" charset="0"/>
                <a:ea typeface="Fira Mono" pitchFamily="34" charset="-122"/>
                <a:cs typeface="Fira Mono" pitchFamily="34" charset="-120"/>
              </a:rPr>
              <a:t>Biological Insights</a:t>
            </a:r>
            <a:endParaRPr lang="en-US" sz="2187" dirty="0"/>
          </a:p>
        </p:txBody>
      </p:sp>
      <p:sp>
        <p:nvSpPr>
          <p:cNvPr id="10" name="Text 6"/>
          <p:cNvSpPr/>
          <p:nvPr/>
        </p:nvSpPr>
        <p:spPr>
          <a:xfrm>
            <a:off x="5667137" y="3654147"/>
            <a:ext cx="3296007" cy="3554016"/>
          </a:xfrm>
          <a:prstGeom prst="rect">
            <a:avLst/>
          </a:prstGeom>
          <a:noFill/>
          <a:ln/>
        </p:spPr>
        <p:txBody>
          <a:bodyPr wrap="square" rtlCol="0" anchor="t"/>
          <a:lstStyle/>
          <a:p>
            <a:pPr marL="0" indent="0" algn="l">
              <a:lnSpc>
                <a:spcPts val="2799"/>
              </a:lnSpc>
              <a:buNone/>
            </a:pPr>
            <a:r>
              <a:rPr lang="en-US" sz="1750" kern="0" spc="-35" dirty="0">
                <a:solidFill>
                  <a:srgbClr val="E0D6DE"/>
                </a:solidFill>
                <a:latin typeface="Fira Sans" pitchFamily="34" charset="0"/>
                <a:ea typeface="Fira Sans" pitchFamily="34" charset="-122"/>
                <a:cs typeface="Fira Sans" pitchFamily="34" charset="-120"/>
              </a:rPr>
              <a:t>By accurately predicting PPIs, researchers can gain valuable insights into the intricate networks of protein interactions that govern various cellular processes, leading to a deeper understanding of biological systems and potential applications in areas such as drug discovery and disease diagnosis.</a:t>
            </a:r>
            <a:endParaRPr lang="en-US" sz="1750" dirty="0"/>
          </a:p>
        </p:txBody>
      </p:sp>
      <p:pic>
        <p:nvPicPr>
          <p:cNvPr id="11" name="Image 2" descr="preencoded.png"/>
          <p:cNvPicPr>
            <a:picLocks noChangeAspect="1"/>
          </p:cNvPicPr>
          <p:nvPr/>
        </p:nvPicPr>
        <p:blipFill>
          <a:blip r:embed="rId5"/>
          <a:stretch>
            <a:fillRect/>
          </a:stretch>
        </p:blipFill>
        <p:spPr>
          <a:xfrm>
            <a:off x="9296400" y="2507218"/>
            <a:ext cx="444341" cy="444341"/>
          </a:xfrm>
          <a:prstGeom prst="rect">
            <a:avLst/>
          </a:prstGeom>
        </p:spPr>
      </p:pic>
      <p:sp>
        <p:nvSpPr>
          <p:cNvPr id="12" name="Text 7"/>
          <p:cNvSpPr/>
          <p:nvPr/>
        </p:nvSpPr>
        <p:spPr>
          <a:xfrm>
            <a:off x="9296400" y="3173730"/>
            <a:ext cx="2848689" cy="347186"/>
          </a:xfrm>
          <a:prstGeom prst="rect">
            <a:avLst/>
          </a:prstGeom>
          <a:noFill/>
          <a:ln/>
        </p:spPr>
        <p:txBody>
          <a:bodyPr wrap="none" rtlCol="0" anchor="t"/>
          <a:lstStyle/>
          <a:p>
            <a:pPr marL="0" indent="0" algn="l">
              <a:lnSpc>
                <a:spcPts val="2734"/>
              </a:lnSpc>
              <a:buNone/>
            </a:pPr>
            <a:r>
              <a:rPr lang="en-US" sz="2187" kern="0" spc="-66" dirty="0">
                <a:solidFill>
                  <a:srgbClr val="FBF3FA"/>
                </a:solidFill>
                <a:latin typeface="Fira Mono" pitchFamily="34" charset="0"/>
                <a:ea typeface="Fira Mono" pitchFamily="34" charset="-122"/>
                <a:cs typeface="Fira Mono" pitchFamily="34" charset="-120"/>
              </a:rPr>
              <a:t>Future Refinements</a:t>
            </a:r>
            <a:endParaRPr lang="en-US" sz="2187" dirty="0"/>
          </a:p>
        </p:txBody>
      </p:sp>
      <p:sp>
        <p:nvSpPr>
          <p:cNvPr id="13" name="Text 8"/>
          <p:cNvSpPr/>
          <p:nvPr/>
        </p:nvSpPr>
        <p:spPr>
          <a:xfrm>
            <a:off x="9296400" y="3654147"/>
            <a:ext cx="3296007" cy="3554016"/>
          </a:xfrm>
          <a:prstGeom prst="rect">
            <a:avLst/>
          </a:prstGeom>
          <a:noFill/>
          <a:ln/>
        </p:spPr>
        <p:txBody>
          <a:bodyPr wrap="square" rtlCol="0" anchor="t"/>
          <a:lstStyle/>
          <a:p>
            <a:pPr marL="0" indent="0" algn="l">
              <a:lnSpc>
                <a:spcPts val="2799"/>
              </a:lnSpc>
              <a:buNone/>
            </a:pPr>
            <a:r>
              <a:rPr lang="en-US" sz="1750" kern="0" spc="-35" dirty="0">
                <a:solidFill>
                  <a:srgbClr val="E0D6DE"/>
                </a:solidFill>
                <a:latin typeface="Fira Sans" pitchFamily="34" charset="0"/>
                <a:ea typeface="Fira Sans" pitchFamily="34" charset="-122"/>
                <a:cs typeface="Fira Sans" pitchFamily="34" charset="-120"/>
              </a:rPr>
              <a:t>While the proposed method demonstrates promising results, there is still room for further refinement and improvement. Future research could explore the integration of additional protein features, such as structural information or evolutionary conservation, to enhance the predictive power of the model.</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36268"/>
          </a:xfrm>
          <a:prstGeom prst="rect">
            <a:avLst/>
          </a:prstGeom>
          <a:solidFill>
            <a:srgbClr val="0F0F10"/>
          </a:solidFill>
          <a:ln/>
        </p:spPr>
      </p:sp>
      <p:sp>
        <p:nvSpPr>
          <p:cNvPr id="4" name="Text 2"/>
          <p:cNvSpPr/>
          <p:nvPr/>
        </p:nvSpPr>
        <p:spPr>
          <a:xfrm>
            <a:off x="2876431" y="513874"/>
            <a:ext cx="4672370" cy="584002"/>
          </a:xfrm>
          <a:prstGeom prst="rect">
            <a:avLst/>
          </a:prstGeom>
          <a:noFill/>
          <a:ln/>
        </p:spPr>
        <p:txBody>
          <a:bodyPr wrap="none" rtlCol="0" anchor="t"/>
          <a:lstStyle/>
          <a:p>
            <a:pPr marL="0" indent="0">
              <a:lnSpc>
                <a:spcPts val="4599"/>
              </a:lnSpc>
              <a:buNone/>
            </a:pPr>
            <a:r>
              <a:rPr lang="en-US" sz="3679" kern="0" spc="-110" dirty="0">
                <a:solidFill>
                  <a:srgbClr val="FBF3FA"/>
                </a:solidFill>
                <a:latin typeface="Fira Mono" pitchFamily="34" charset="0"/>
                <a:ea typeface="Fira Mono" pitchFamily="34" charset="-122"/>
                <a:cs typeface="Fira Mono" pitchFamily="34" charset="-120"/>
              </a:rPr>
              <a:t>Conclusion</a:t>
            </a:r>
            <a:endParaRPr lang="en-US" sz="3679" dirty="0"/>
          </a:p>
        </p:txBody>
      </p:sp>
      <p:sp>
        <p:nvSpPr>
          <p:cNvPr id="5" name="Text 3"/>
          <p:cNvSpPr/>
          <p:nvPr/>
        </p:nvSpPr>
        <p:spPr>
          <a:xfrm>
            <a:off x="3063240" y="1591270"/>
            <a:ext cx="4061341" cy="299085"/>
          </a:xfrm>
          <a:prstGeom prst="rect">
            <a:avLst/>
          </a:prstGeom>
          <a:noFill/>
          <a:ln/>
        </p:spPr>
        <p:txBody>
          <a:bodyPr wrap="none" rtlCol="0" anchor="t"/>
          <a:lstStyle/>
          <a:p>
            <a:pPr marL="0" indent="0">
              <a:lnSpc>
                <a:spcPts val="2355"/>
              </a:lnSpc>
              <a:buNone/>
            </a:pPr>
            <a:r>
              <a:rPr lang="en-US" sz="1472" b="1" kern="0" spc="-29" dirty="0">
                <a:solidFill>
                  <a:srgbClr val="E0D6DE"/>
                </a:solidFill>
                <a:latin typeface="Fira Sans" pitchFamily="34" charset="0"/>
                <a:ea typeface="Fira Sans" pitchFamily="34" charset="-122"/>
                <a:cs typeface="Fira Sans" pitchFamily="34" charset="-120"/>
              </a:rPr>
              <a:t>Key Contributions</a:t>
            </a:r>
            <a:endParaRPr lang="en-US" sz="1472" dirty="0"/>
          </a:p>
        </p:txBody>
      </p:sp>
      <p:sp>
        <p:nvSpPr>
          <p:cNvPr id="6" name="Text 4"/>
          <p:cNvSpPr/>
          <p:nvPr/>
        </p:nvSpPr>
        <p:spPr>
          <a:xfrm>
            <a:off x="7804666" y="1591270"/>
            <a:ext cx="3762494" cy="672941"/>
          </a:xfrm>
          <a:prstGeom prst="rect">
            <a:avLst/>
          </a:prstGeom>
          <a:noFill/>
          <a:ln/>
        </p:spPr>
        <p:txBody>
          <a:bodyPr wrap="square" rtlCol="0" anchor="t"/>
          <a:lstStyle/>
          <a:p>
            <a:pPr marL="342900" indent="-342900" algn="l">
              <a:lnSpc>
                <a:spcPts val="2649"/>
              </a:lnSpc>
              <a:buSzPct val="100000"/>
              <a:buChar char="•"/>
            </a:pPr>
            <a:r>
              <a:rPr lang="en-US" sz="1472" kern="0" spc="-29" dirty="0">
                <a:solidFill>
                  <a:srgbClr val="E0D6DE"/>
                </a:solidFill>
                <a:latin typeface="Fira Sans" pitchFamily="34" charset="0"/>
                <a:ea typeface="Fira Sans" pitchFamily="34" charset="-122"/>
                <a:cs typeface="Fira Sans" pitchFamily="34" charset="-120"/>
              </a:rPr>
              <a:t>Novel Multi-scale Local Descriptor (MLD) feature representation scheme</a:t>
            </a:r>
            <a:endParaRPr lang="en-US" sz="1472" dirty="0"/>
          </a:p>
        </p:txBody>
      </p:sp>
      <p:sp>
        <p:nvSpPr>
          <p:cNvPr id="7" name="Text 5"/>
          <p:cNvSpPr/>
          <p:nvPr/>
        </p:nvSpPr>
        <p:spPr>
          <a:xfrm>
            <a:off x="7804666" y="2376249"/>
            <a:ext cx="3762494" cy="672941"/>
          </a:xfrm>
          <a:prstGeom prst="rect">
            <a:avLst/>
          </a:prstGeom>
          <a:noFill/>
          <a:ln/>
        </p:spPr>
        <p:txBody>
          <a:bodyPr wrap="square" rtlCol="0" anchor="t"/>
          <a:lstStyle/>
          <a:p>
            <a:pPr marL="342900" indent="-342900" algn="l">
              <a:lnSpc>
                <a:spcPts val="2649"/>
              </a:lnSpc>
              <a:buSzPct val="100000"/>
              <a:buChar char="•"/>
            </a:pPr>
            <a:r>
              <a:rPr lang="en-US" sz="1472" kern="0" spc="-29" dirty="0">
                <a:solidFill>
                  <a:srgbClr val="E0D6DE"/>
                </a:solidFill>
                <a:latin typeface="Fira Sans" pitchFamily="34" charset="0"/>
                <a:ea typeface="Fira Sans" pitchFamily="34" charset="-122"/>
                <a:cs typeface="Fira Sans" pitchFamily="34" charset="-120"/>
              </a:rPr>
              <a:t>Combination of MLD with Random Forest (RF) ensemble learning</a:t>
            </a:r>
            <a:endParaRPr lang="en-US" sz="1472" dirty="0"/>
          </a:p>
        </p:txBody>
      </p:sp>
      <p:sp>
        <p:nvSpPr>
          <p:cNvPr id="8" name="Text 6"/>
          <p:cNvSpPr/>
          <p:nvPr/>
        </p:nvSpPr>
        <p:spPr>
          <a:xfrm>
            <a:off x="7804666" y="3161228"/>
            <a:ext cx="3762494" cy="672941"/>
          </a:xfrm>
          <a:prstGeom prst="rect">
            <a:avLst/>
          </a:prstGeom>
          <a:noFill/>
          <a:ln/>
        </p:spPr>
        <p:txBody>
          <a:bodyPr wrap="square" rtlCol="0" anchor="t"/>
          <a:lstStyle/>
          <a:p>
            <a:pPr marL="342900" indent="-342900" algn="l">
              <a:lnSpc>
                <a:spcPts val="2649"/>
              </a:lnSpc>
              <a:buSzPct val="100000"/>
              <a:buChar char="•"/>
            </a:pPr>
            <a:r>
              <a:rPr lang="en-US" sz="1472" kern="0" spc="-29" dirty="0">
                <a:solidFill>
                  <a:srgbClr val="E0D6DE"/>
                </a:solidFill>
                <a:latin typeface="Fira Sans" pitchFamily="34" charset="0"/>
                <a:ea typeface="Fira Sans" pitchFamily="34" charset="-122"/>
                <a:cs typeface="Fira Sans" pitchFamily="34" charset="-120"/>
              </a:rPr>
              <a:t>Accurate prediction of PPIs across diverse organisms</a:t>
            </a:r>
            <a:endParaRPr lang="en-US" sz="1472" dirty="0"/>
          </a:p>
        </p:txBody>
      </p:sp>
      <p:sp>
        <p:nvSpPr>
          <p:cNvPr id="9" name="Shape 7"/>
          <p:cNvSpPr/>
          <p:nvPr/>
        </p:nvSpPr>
        <p:spPr>
          <a:xfrm>
            <a:off x="2876431" y="3953828"/>
            <a:ext cx="8877538" cy="2033826"/>
          </a:xfrm>
          <a:prstGeom prst="rect">
            <a:avLst/>
          </a:prstGeom>
          <a:solidFill>
            <a:srgbClr val="212126"/>
          </a:solidFill>
          <a:ln/>
        </p:spPr>
      </p:sp>
      <p:sp>
        <p:nvSpPr>
          <p:cNvPr id="10" name="Text 8"/>
          <p:cNvSpPr/>
          <p:nvPr/>
        </p:nvSpPr>
        <p:spPr>
          <a:xfrm>
            <a:off x="3063240" y="4073485"/>
            <a:ext cx="4061341" cy="299085"/>
          </a:xfrm>
          <a:prstGeom prst="rect">
            <a:avLst/>
          </a:prstGeom>
          <a:noFill/>
          <a:ln/>
        </p:spPr>
        <p:txBody>
          <a:bodyPr wrap="none" rtlCol="0" anchor="t"/>
          <a:lstStyle/>
          <a:p>
            <a:pPr marL="0" indent="0">
              <a:lnSpc>
                <a:spcPts val="2355"/>
              </a:lnSpc>
              <a:buNone/>
            </a:pPr>
            <a:r>
              <a:rPr lang="en-US" sz="1472" b="1" kern="0" spc="-29" dirty="0">
                <a:solidFill>
                  <a:srgbClr val="E0D6DE"/>
                </a:solidFill>
                <a:latin typeface="Fira Sans" pitchFamily="34" charset="0"/>
                <a:ea typeface="Fira Sans" pitchFamily="34" charset="-122"/>
                <a:cs typeface="Fira Sans" pitchFamily="34" charset="-120"/>
              </a:rPr>
              <a:t>Significance</a:t>
            </a:r>
            <a:endParaRPr lang="en-US" sz="1472" dirty="0"/>
          </a:p>
        </p:txBody>
      </p:sp>
      <p:sp>
        <p:nvSpPr>
          <p:cNvPr id="11" name="Text 9"/>
          <p:cNvSpPr/>
          <p:nvPr/>
        </p:nvSpPr>
        <p:spPr>
          <a:xfrm>
            <a:off x="7505819" y="4073485"/>
            <a:ext cx="4061341" cy="1794510"/>
          </a:xfrm>
          <a:prstGeom prst="rect">
            <a:avLst/>
          </a:prstGeom>
          <a:noFill/>
          <a:ln/>
        </p:spPr>
        <p:txBody>
          <a:bodyPr wrap="square" rtlCol="0" anchor="t"/>
          <a:lstStyle/>
          <a:p>
            <a:pPr marL="0" indent="0">
              <a:lnSpc>
                <a:spcPts val="2355"/>
              </a:lnSpc>
              <a:buNone/>
            </a:pPr>
            <a:r>
              <a:rPr lang="en-US" sz="1472" kern="0" spc="-29" dirty="0">
                <a:solidFill>
                  <a:srgbClr val="E0D6DE"/>
                </a:solidFill>
                <a:latin typeface="Fira Sans" pitchFamily="34" charset="0"/>
                <a:ea typeface="Fira Sans" pitchFamily="34" charset="-122"/>
                <a:cs typeface="Fira Sans" pitchFamily="34" charset="-120"/>
              </a:rPr>
              <a:t>The proposed computational approach offers a powerful tool for predicting protein-protein interactions, enabling researchers to gain valuable insights into biological processes and accelerating the discovery of new therapeutic targets and drug candidates.</a:t>
            </a:r>
            <a:endParaRPr lang="en-US" sz="1472" dirty="0"/>
          </a:p>
        </p:txBody>
      </p:sp>
      <p:sp>
        <p:nvSpPr>
          <p:cNvPr id="12" name="Text 10"/>
          <p:cNvSpPr/>
          <p:nvPr/>
        </p:nvSpPr>
        <p:spPr>
          <a:xfrm>
            <a:off x="3063240" y="6107311"/>
            <a:ext cx="4061341" cy="299085"/>
          </a:xfrm>
          <a:prstGeom prst="rect">
            <a:avLst/>
          </a:prstGeom>
          <a:noFill/>
          <a:ln/>
        </p:spPr>
        <p:txBody>
          <a:bodyPr wrap="none" rtlCol="0" anchor="t"/>
          <a:lstStyle/>
          <a:p>
            <a:pPr marL="0" indent="0">
              <a:lnSpc>
                <a:spcPts val="2355"/>
              </a:lnSpc>
              <a:buNone/>
            </a:pPr>
            <a:r>
              <a:rPr lang="en-US" sz="1472" b="1" kern="0" spc="-29" dirty="0">
                <a:solidFill>
                  <a:srgbClr val="E0D6DE"/>
                </a:solidFill>
                <a:latin typeface="Fira Sans" pitchFamily="34" charset="0"/>
                <a:ea typeface="Fira Sans" pitchFamily="34" charset="-122"/>
                <a:cs typeface="Fira Sans" pitchFamily="34" charset="-120"/>
              </a:rPr>
              <a:t>Future Prospects</a:t>
            </a:r>
            <a:endParaRPr lang="en-US" sz="1472" dirty="0"/>
          </a:p>
        </p:txBody>
      </p:sp>
      <p:sp>
        <p:nvSpPr>
          <p:cNvPr id="13" name="Text 11"/>
          <p:cNvSpPr/>
          <p:nvPr/>
        </p:nvSpPr>
        <p:spPr>
          <a:xfrm>
            <a:off x="7505819" y="6107311"/>
            <a:ext cx="4061341" cy="1495425"/>
          </a:xfrm>
          <a:prstGeom prst="rect">
            <a:avLst/>
          </a:prstGeom>
          <a:noFill/>
          <a:ln/>
        </p:spPr>
        <p:txBody>
          <a:bodyPr wrap="square" rtlCol="0" anchor="t"/>
          <a:lstStyle/>
          <a:p>
            <a:pPr marL="0" indent="0">
              <a:lnSpc>
                <a:spcPts val="2355"/>
              </a:lnSpc>
              <a:buNone/>
            </a:pPr>
            <a:r>
              <a:rPr lang="en-US" sz="1472" kern="0" spc="-29" dirty="0">
                <a:solidFill>
                  <a:srgbClr val="E0D6DE"/>
                </a:solidFill>
                <a:latin typeface="Fira Sans" pitchFamily="34" charset="0"/>
                <a:ea typeface="Fira Sans" pitchFamily="34" charset="-122"/>
                <a:cs typeface="Fira Sans" pitchFamily="34" charset="-120"/>
              </a:rPr>
              <a:t>Further refinements and integration of additional protein features could enhance the predictive power of the model, paving the way for more comprehensive and accurate PPI prediction across various biological contexts.</a:t>
            </a:r>
            <a:endParaRPr lang="en-US" sz="1472" dirty="0"/>
          </a:p>
        </p:txBody>
      </p:sp>
      <p:pic>
        <p:nvPicPr>
          <p:cNvPr id="14"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1013</Words>
  <Application>Microsoft Macintosh PowerPoint</Application>
  <PresentationFormat>Custom</PresentationFormat>
  <Paragraphs>69</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Fira Mono</vt:lpstr>
      <vt:lpstr>Fira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prince magarvadia</cp:lastModifiedBy>
  <cp:revision>3</cp:revision>
  <dcterms:created xsi:type="dcterms:W3CDTF">2024-04-15T18:30:12Z</dcterms:created>
  <dcterms:modified xsi:type="dcterms:W3CDTF">2024-04-15T18:38:22Z</dcterms:modified>
</cp:coreProperties>
</file>